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5" r:id="rId1"/>
  </p:sldMasterIdLst>
  <p:notesMasterIdLst>
    <p:notesMasterId r:id="rId26"/>
  </p:notesMasterIdLst>
  <p:sldIdLst>
    <p:sldId id="313" r:id="rId2"/>
    <p:sldId id="418" r:id="rId3"/>
    <p:sldId id="502" r:id="rId4"/>
    <p:sldId id="539" r:id="rId5"/>
    <p:sldId id="531" r:id="rId6"/>
    <p:sldId id="528" r:id="rId7"/>
    <p:sldId id="575" r:id="rId8"/>
    <p:sldId id="564" r:id="rId9"/>
    <p:sldId id="554" r:id="rId10"/>
    <p:sldId id="565" r:id="rId11"/>
    <p:sldId id="555" r:id="rId12"/>
    <p:sldId id="572" r:id="rId13"/>
    <p:sldId id="574" r:id="rId14"/>
    <p:sldId id="566" r:id="rId15"/>
    <p:sldId id="567" r:id="rId16"/>
    <p:sldId id="568" r:id="rId17"/>
    <p:sldId id="569" r:id="rId18"/>
    <p:sldId id="570" r:id="rId19"/>
    <p:sldId id="571" r:id="rId20"/>
    <p:sldId id="532" r:id="rId21"/>
    <p:sldId id="556" r:id="rId22"/>
    <p:sldId id="533" r:id="rId23"/>
    <p:sldId id="557" r:id="rId24"/>
    <p:sldId id="282" r:id="rId25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943">
          <p15:clr>
            <a:srgbClr val="A4A3A4"/>
          </p15:clr>
        </p15:guide>
        <p15:guide id="2" pos="2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A5DEFB"/>
    <a:srgbClr val="128A5C"/>
    <a:srgbClr val="660066"/>
    <a:srgbClr val="66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0476" autoAdjust="0"/>
  </p:normalViewPr>
  <p:slideViewPr>
    <p:cSldViewPr showGuides="1">
      <p:cViewPr>
        <p:scale>
          <a:sx n="75" d="100"/>
          <a:sy n="75" d="100"/>
        </p:scale>
        <p:origin x="-1632" y="-744"/>
      </p:cViewPr>
      <p:guideLst>
        <p:guide orient="horz" pos="2943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b="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13409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</a:ln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b="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pPr lvl="0" algn="r" eaLnBrk="1" hangingPunct="1"/>
              <a:t>2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529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</a:ln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b="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pPr lvl="0" algn="r" eaLnBrk="1" hangingPunct="1"/>
              <a:t>5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295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</a:ln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b="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pPr lvl="0" algn="r" eaLnBrk="1" hangingPunct="1"/>
              <a:t>20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946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</a:ln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b="0" dirty="0"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pPr lvl="0" algn="r" eaLnBrk="1" hangingPunct="1"/>
              <a:t>22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6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b="0" dirty="0">
                <a:ea typeface="宋体" panose="02010600030101010101" pitchFamily="2" charset="-122"/>
              </a:rPr>
              <a:pPr lvl="0" algn="r" eaLnBrk="1" hangingPunct="1">
                <a:buChar char="•"/>
              </a:pPr>
              <a:t>24</a:t>
            </a:fld>
            <a:endParaRPr lang="zh-CN" altLang="en-US" sz="1200" b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415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65516"/>
            <a:ext cx="6264696" cy="486054"/>
          </a:xfrm>
        </p:spPr>
        <p:txBody>
          <a:bodyPr anchor="t">
            <a:noAutofit/>
          </a:bodyPr>
          <a:lstStyle>
            <a:lvl1pPr algn="l">
              <a:defRPr sz="3600" b="1" cap="none" spc="150" baseline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7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fld id="{E571EC43-3EAF-452B-9016-9D0EBD61FE63}" type="datetime1">
              <a:rPr kumimoji="0" lang="zh-CN" altLang="en-US" i="0" kern="1200" cap="none" spc="0" normalizeH="0" baseline="0" noProof="0">
                <a:latin typeface="+mn-lt"/>
                <a:ea typeface="+mn-ea"/>
                <a:cs typeface="+mn-cs"/>
              </a:rPr>
              <a:pPr marL="0" marR="0" indent="0" defTabSz="914400" rtl="0" latinLnBrk="0">
                <a:lnSpc>
                  <a:spcPct val="100000"/>
                </a:lnSpc>
                <a:buClrTx/>
                <a:buSzTx/>
                <a:buFontTx/>
                <a:defRPr/>
              </a:pPr>
              <a:t>2017/7/19</a:t>
            </a:fld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8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6875463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sz="1200" b="0" dirty="0">
                <a:solidFill>
                  <a:srgbClr val="898989"/>
                </a:solidFill>
              </a:rPr>
              <a:pPr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65516"/>
            <a:ext cx="6264696" cy="486054"/>
          </a:xfrm>
        </p:spPr>
        <p:txBody>
          <a:bodyPr anchor="t">
            <a:noAutofit/>
          </a:bodyPr>
          <a:lstStyle>
            <a:lvl1pPr algn="l">
              <a:defRPr sz="3600" b="1" cap="none" spc="150" baseline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7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8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6875463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sz="1200" b="0" dirty="0">
                <a:solidFill>
                  <a:srgbClr val="898989"/>
                </a:solidFill>
              </a:rPr>
              <a:pPr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65516"/>
            <a:ext cx="6264696" cy="486054"/>
          </a:xfrm>
        </p:spPr>
        <p:txBody>
          <a:bodyPr anchor="t">
            <a:noAutofit/>
          </a:bodyPr>
          <a:lstStyle>
            <a:lvl1pPr algn="l">
              <a:defRPr sz="3600" b="1" cap="none" spc="150" baseline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7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8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6875463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sz="1200" b="0" dirty="0">
                <a:solidFill>
                  <a:srgbClr val="898989"/>
                </a:solidFill>
              </a:rPr>
              <a:pPr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65516"/>
            <a:ext cx="6264696" cy="486054"/>
          </a:xfrm>
        </p:spPr>
        <p:txBody>
          <a:bodyPr anchor="t">
            <a:noAutofit/>
          </a:bodyPr>
          <a:lstStyle>
            <a:lvl1pPr algn="l">
              <a:defRPr sz="3600" b="1" cap="none" spc="150" baseline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7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8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6875463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sz="1200" b="0" dirty="0">
                <a:solidFill>
                  <a:srgbClr val="898989"/>
                </a:solidFill>
              </a:rPr>
              <a:pPr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fld id="{E571EC43-3EAF-452B-9016-9D0EBD61FE63}" type="datetime1">
              <a:rPr kumimoji="0" lang="zh-CN" altLang="en-US" i="0" kern="1200" cap="none" spc="0" normalizeH="0" baseline="0" noProof="0" smtClean="0">
                <a:latin typeface="+mn-lt"/>
                <a:ea typeface="+mn-ea"/>
                <a:cs typeface="+mn-cs"/>
              </a:rPr>
              <a:pPr marL="0" marR="0" indent="0" defTabSz="914400" rtl="0" latinLnBrk="0">
                <a:lnSpc>
                  <a:spcPct val="100000"/>
                </a:lnSpc>
                <a:buClrTx/>
                <a:buSzTx/>
                <a:buFontTx/>
                <a:defRPr/>
              </a:pPr>
              <a:t>2017/7/19</a:t>
            </a:fld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defRPr/>
            </a:pPr>
            <a:endParaRPr kumimoji="0" lang="zh-CN" altLang="en-US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78E932-6297-462A-B68D-DBEF38805C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 eaLnBrk="1" hangingPunct="1"/>
            <a:fld id="{9A0DB2DC-4C9A-4742-B13C-FB6460FD3503}" type="slidenum">
              <a:rPr lang="zh-CN" altLang="en-US" sz="1200" b="0" smtClean="0">
                <a:solidFill>
                  <a:srgbClr val="898989"/>
                </a:solidFill>
              </a:rPr>
              <a:pPr lvl="0" algn="r" eaLnBrk="1" hangingPunct="1"/>
              <a:t>‹#›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666" r:id="rId12"/>
    <p:sldLayoutId id="2147483678" r:id="rId13"/>
    <p:sldLayoutId id="2147483690" r:id="rId14"/>
    <p:sldLayoutId id="2147483654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06675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11"/>
          <p:cNvSpPr>
            <a:spLocks noChangeAspect="1" noTextEdit="1"/>
          </p:cNvSpPr>
          <p:nvPr/>
        </p:nvSpPr>
        <p:spPr>
          <a:xfrm>
            <a:off x="1143004" y="873127"/>
            <a:ext cx="1541463" cy="12144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" name="内容占位符 6"/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                   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 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3345815" y="3968750"/>
            <a:ext cx="245237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2017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7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20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日</a:t>
            </a:r>
          </a:p>
        </p:txBody>
      </p:sp>
      <p:sp>
        <p:nvSpPr>
          <p:cNvPr id="15" name="副标题 4"/>
          <p:cNvSpPr>
            <a:spLocks noGrp="1"/>
          </p:cNvSpPr>
          <p:nvPr/>
        </p:nvSpPr>
        <p:spPr>
          <a:xfrm>
            <a:off x="663575" y="3219822"/>
            <a:ext cx="7310120" cy="6771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no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指导老师：张健</a:t>
            </a:r>
            <a:r>
              <a:rPr lang="en-US" altLang="zh-CN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吉林大学计算机学院</a:t>
            </a:r>
            <a:r>
              <a:rPr lang="en-US" altLang="zh-CN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)</a:t>
            </a:r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  </a:t>
            </a:r>
            <a:endParaRPr lang="en-US" altLang="zh-CN" b="0" kern="12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  <a:p>
            <a:pPr defTabSz="685800"/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设</a:t>
            </a:r>
            <a:r>
              <a:rPr lang="zh-CN" altLang="en-US" b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计者</a:t>
            </a:r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：</a:t>
            </a:r>
            <a:r>
              <a:rPr lang="zh-CN" altLang="en-US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刘佳维</a:t>
            </a:r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  马闻孛  </a:t>
            </a:r>
            <a:r>
              <a:rPr lang="zh-CN" altLang="en-US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晏然  张瑜</a:t>
            </a:r>
            <a:r>
              <a:rPr lang="zh-CN" altLang="en-US" b="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 </a:t>
            </a:r>
            <a:endParaRPr lang="zh-CN" altLang="en-US" b="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  <a:p>
            <a:pPr defTabSz="685800"/>
            <a:endParaRPr lang="zh-CN" altLang="en-US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Line 4"/>
          <p:cNvSpPr/>
          <p:nvPr/>
        </p:nvSpPr>
        <p:spPr>
          <a:xfrm flipV="1">
            <a:off x="3419476" y="789385"/>
            <a:ext cx="5545139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文本框 5"/>
          <p:cNvSpPr txBox="1"/>
          <p:nvPr/>
        </p:nvSpPr>
        <p:spPr>
          <a:xfrm>
            <a:off x="3905844" y="347394"/>
            <a:ext cx="4572084" cy="424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1680" y="2211712"/>
            <a:ext cx="5904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基于蓝牙控制的智能花盆设计及应用开发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2.2.2</a:t>
            </a:r>
            <a:r>
              <a:rPr lang="zh-CN" altLang="zh-CN" dirty="0" smtClean="0"/>
              <a:t>显示模块</a:t>
            </a:r>
            <a:endParaRPr lang="zh-CN" altLang="en-US" dirty="0"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9592" y="678924"/>
            <a:ext cx="595840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zh-CN" altLang="en-US" sz="2000" b="0" dirty="0">
                <a:latin typeface="微软雅黑" pitchFamily="34" charset="-122"/>
                <a:cs typeface="Tahoma" pitchFamily="34" charset="0"/>
              </a:rPr>
              <a:t>智能花</a:t>
            </a:r>
            <a:r>
              <a:rPr lang="zh-CN" altLang="en-US" sz="2000" b="0" dirty="0" smtClean="0">
                <a:latin typeface="微软雅黑" pitchFamily="34" charset="-122"/>
                <a:cs typeface="Tahoma" pitchFamily="34" charset="0"/>
              </a:rPr>
              <a:t>盆硬件部分：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    </a:t>
            </a:r>
          </a:p>
          <a:p>
            <a:pPr rtl="0"/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 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主要包含一个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LCD12864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液晶和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1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个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RGBLED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灯。</a:t>
            </a:r>
            <a:endParaRPr lang="en-US" altLang="zh-CN" sz="20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endParaRPr lang="en-US" altLang="zh-CN" sz="20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     12864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主要用于实时时间、传感器数据、盆栽生长情况和内置温湿度光照阙值的显示，四个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RGB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用于盆栽。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12864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采用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SPI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通信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需要将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PSB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接地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)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，这样可以控制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12864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在芯片的管脚上只占用四根线，大大节约了芯片的管脚，此外，加入开关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SW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可以方便的控制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LCD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背光的开关。</a:t>
            </a:r>
            <a:endParaRPr lang="en-US" altLang="zh-CN" sz="20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     RGBLED</a:t>
            </a:r>
            <a:r>
              <a:rPr lang="zh-CN" altLang="zh-CN" sz="2000" b="0" dirty="0" smtClean="0">
                <a:latin typeface="微软雅黑" pitchFamily="34" charset="-122"/>
                <a:cs typeface="Tahoma" pitchFamily="34" charset="0"/>
              </a:rPr>
              <a:t>采用</a:t>
            </a:r>
            <a:r>
              <a:rPr lang="en-US" altLang="zh-CN" sz="2000" b="0" dirty="0" smtClean="0">
                <a:latin typeface="微软雅黑" pitchFamily="34" charset="-122"/>
                <a:cs typeface="Tahoma" pitchFamily="34" charset="0"/>
              </a:rPr>
              <a:t> PWM,</a:t>
            </a:r>
            <a:r>
              <a:rPr lang="zh-CN" altLang="en-US" sz="2000" b="0" dirty="0" smtClean="0">
                <a:latin typeface="微软雅黑" pitchFamily="34" charset="-122"/>
                <a:cs typeface="Tahoma" pitchFamily="34" charset="0"/>
              </a:rPr>
              <a:t>用于提醒用户盆栽状况是否正常。当盆栽发生异常时，会显示红色。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2.2.3</a:t>
            </a:r>
            <a:r>
              <a:rPr lang="zh-CN" altLang="en-US" dirty="0" smtClean="0">
                <a:sym typeface="+mn-ea"/>
              </a:rPr>
              <a:t>控制模块</a:t>
            </a:r>
            <a:endParaRPr lang="zh-CN" altLang="en-US" dirty="0"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9592" y="678924"/>
            <a:ext cx="595840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主要包含一个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4*</a:t>
            </a:r>
            <a:r>
              <a:rPr lang="en-US" altLang="zh-CN" sz="1600" b="0" dirty="0" err="1" smtClean="0">
                <a:latin typeface="微软雅黑" pitchFamily="34" charset="-122"/>
                <a:cs typeface="Tahoma" pitchFamily="34" charset="0"/>
              </a:rPr>
              <a:t>4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矩阵键盘、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2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个一路继电器、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1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个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RTC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时钟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(DS1602)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组成。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 4*</a:t>
            </a:r>
            <a:r>
              <a:rPr lang="en-US" altLang="zh-CN" sz="1600" b="0" dirty="0" err="1" smtClean="0">
                <a:latin typeface="微软雅黑" pitchFamily="34" charset="-122"/>
                <a:cs typeface="Tahoma" pitchFamily="34" charset="0"/>
              </a:rPr>
              <a:t>4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矩阵键盘主要用于对系统内部存储的各种参数阙值的设置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D)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。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此外还可以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控制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LCD12864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的开关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和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显示页面切换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A)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、继电器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1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的开关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B)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、继电器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2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的开关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C)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。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 RTC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时钟主要为用户提供实时时间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参考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。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</a:t>
            </a:r>
          </a:p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 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继电器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1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用于控制自动浇水模块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(DC12V PUMP)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的开关，继电器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2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用于控制自动补光模块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(DC12V LED)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的开关。自动补光模块和自动浇水模块接在继电器的常开端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(NO)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，这样只有在继电器触发时，才进行相应的补光和浇水功能。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A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：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LED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开关，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LED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显示页面切换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B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：日光灯控制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补光装置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)</a:t>
            </a:r>
          </a:p>
          <a:p>
            <a:pPr rtl="0"/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C :  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水泵控制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灌溉装置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)</a:t>
            </a:r>
          </a:p>
          <a:p>
            <a:pPr rtl="0"/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D : 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阙值设置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*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、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#   : 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模式切换、输入控制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数字键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: 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数值、选择的输入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2.2.3</a:t>
            </a:r>
            <a:r>
              <a:rPr lang="zh-CN" altLang="en-US" dirty="0" smtClean="0">
                <a:sym typeface="+mn-ea"/>
              </a:rPr>
              <a:t>控制模块</a:t>
            </a:r>
            <a:endParaRPr lang="zh-CN" altLang="en-US" dirty="0"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483518"/>
            <a:ext cx="7144717" cy="456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45594" y="1275607"/>
            <a:ext cx="553998" cy="2664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err="1" smtClean="0"/>
              <a:t>Smapot</a:t>
            </a:r>
            <a:r>
              <a:rPr lang="zh-CN" altLang="en-US" dirty="0" smtClean="0"/>
              <a:t>按键逻辑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2.2.2</a:t>
            </a:r>
            <a:r>
              <a:rPr lang="zh-CN" altLang="en-US" dirty="0" smtClean="0">
                <a:sym typeface="+mn-ea"/>
              </a:rPr>
              <a:t>控制模块</a:t>
            </a:r>
            <a:endParaRPr lang="zh-CN" altLang="en-US" dirty="0"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594" y="1275607"/>
            <a:ext cx="553998" cy="2664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err="1" smtClean="0"/>
              <a:t>Smapot</a:t>
            </a:r>
            <a:r>
              <a:rPr lang="zh-CN" altLang="en-US" dirty="0" smtClean="0"/>
              <a:t>控制截图</a:t>
            </a:r>
            <a:endParaRPr lang="zh-CN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771552"/>
            <a:ext cx="3116159" cy="162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8" y="771550"/>
            <a:ext cx="3778373" cy="164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859782"/>
            <a:ext cx="3168352" cy="202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931790"/>
            <a:ext cx="37444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2.2.4</a:t>
            </a:r>
            <a:r>
              <a:rPr lang="zh-CN" altLang="en-US" dirty="0" smtClean="0">
                <a:sym typeface="+mn-ea"/>
              </a:rPr>
              <a:t>传输</a:t>
            </a:r>
            <a:r>
              <a:rPr lang="zh-CN" altLang="zh-CN" dirty="0" smtClean="0"/>
              <a:t>模块</a:t>
            </a:r>
            <a:endParaRPr lang="zh-CN" altLang="en-US" dirty="0"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3568" y="678926"/>
            <a:ext cx="748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 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主要包含一个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蓝牙模块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HC05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和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2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路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串口</a:t>
            </a:r>
            <a:r>
              <a:rPr lang="zh-CN" altLang="zh-CN" sz="1600" b="0" dirty="0" smtClean="0">
                <a:latin typeface="微软雅黑" pitchFamily="34" charset="-122"/>
                <a:cs typeface="Tahoma" pitchFamily="34" charset="0"/>
              </a:rPr>
              <a:t>。</a:t>
            </a:r>
            <a:endParaRPr lang="en-US" altLang="zh-CN" sz="16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       MEGA 2560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有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4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路</a:t>
            </a:r>
            <a:r>
              <a:rPr lang="en-US" altLang="zh-CN" sz="1600" b="0" dirty="0" err="1" smtClean="0">
                <a:latin typeface="微软雅黑" pitchFamily="34" charset="-122"/>
                <a:cs typeface="Tahoma" pitchFamily="34" charset="0"/>
              </a:rPr>
              <a:t>Uart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，我们用到了其中的两路：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Uart0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和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Uart3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。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Uart0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主要是花盆和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PC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端的通信，在实际应用中用处不是很大，但在调试过程中有着重要的作用。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Uart3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主要是花盆和蓝牙模块之间的通信，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Mega2560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将传感器和控制信息通过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Uart3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发送给蓝牙模块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HC05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，然后蓝牙模块将信息打包通过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IEEE 802.15.1</a:t>
            </a:r>
            <a:r>
              <a:rPr lang="zh-CN" altLang="en-US" sz="1600" b="0" dirty="0" smtClean="0">
                <a:latin typeface="微软雅黑" pitchFamily="34" charset="-122"/>
                <a:cs typeface="Tahoma" pitchFamily="34" charset="0"/>
              </a:rPr>
              <a:t>协议发送给手机。完成于手机之间的通信。见下图</a:t>
            </a:r>
            <a:r>
              <a:rPr lang="en-US" altLang="zh-CN" sz="1600" b="0" dirty="0" smtClean="0">
                <a:latin typeface="微软雅黑" pitchFamily="34" charset="-122"/>
                <a:cs typeface="Tahoma" pitchFamily="34" charset="0"/>
              </a:rPr>
              <a:t>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11710"/>
            <a:ext cx="78488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2.2.5</a:t>
            </a:r>
            <a:r>
              <a:rPr lang="zh-CN" altLang="en-US" dirty="0" smtClean="0">
                <a:sym typeface="+mn-ea"/>
              </a:rPr>
              <a:t>电源</a:t>
            </a:r>
            <a:r>
              <a:rPr lang="zh-CN" altLang="zh-CN" dirty="0" smtClean="0"/>
              <a:t>模块</a:t>
            </a:r>
            <a:endParaRPr lang="zh-CN" altLang="en-US" dirty="0"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9592" y="1203598"/>
            <a:ext cx="6192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     </a:t>
            </a:r>
            <a:r>
              <a:rPr lang="zh-CN" altLang="zh-CN" b="0" dirty="0" smtClean="0">
                <a:latin typeface="微软雅黑" pitchFamily="34" charset="-122"/>
                <a:cs typeface="Tahoma" pitchFamily="34" charset="0"/>
              </a:rPr>
              <a:t>主要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有两种供电模式：</a:t>
            </a:r>
            <a:endParaRPr lang="en-US" altLang="zh-CN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     1.USB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供电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有源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)----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主要用于实验调试</a:t>
            </a:r>
            <a:endParaRPr lang="en-US" altLang="zh-CN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     2.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电池供电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无源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)----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主要用于实际使用</a:t>
            </a:r>
            <a:endParaRPr lang="en-US" altLang="zh-CN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     此外，由于使用继电器模块，水泵和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LED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灯（浇水模块和补光模块）需要独立的电源，这样就可驱动功率较大的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LED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和水泵。</a:t>
            </a:r>
            <a:endParaRPr lang="en-US" altLang="zh-CN" b="0" dirty="0" smtClean="0">
              <a:latin typeface="微软雅黑" pitchFamily="34" charset="-122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2.3 </a:t>
            </a:r>
            <a:r>
              <a:rPr lang="zh-CN" altLang="en-US" dirty="0" smtClean="0">
                <a:sym typeface="+mn-ea"/>
              </a:rPr>
              <a:t>软件原理</a:t>
            </a:r>
            <a:endParaRPr lang="zh-CN" altLang="en-US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1203598"/>
            <a:ext cx="6552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0"/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      手机端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App</a:t>
            </a:r>
            <a:r>
              <a:rPr lang="zh-CN" altLang="en-US" b="0" dirty="0">
                <a:latin typeface="微软雅黑" pitchFamily="34" charset="-122"/>
                <a:cs typeface="Tahoma" pitchFamily="34" charset="0"/>
              </a:rPr>
              <a:t>通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过蓝牙与智</a:t>
            </a:r>
            <a:r>
              <a:rPr lang="zh-CN" altLang="en-US" b="0" dirty="0">
                <a:latin typeface="微软雅黑" pitchFamily="34" charset="-122"/>
                <a:cs typeface="Tahoma" pitchFamily="34" charset="0"/>
              </a:rPr>
              <a:t>能花盆进行连接，通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过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BlueDevice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与设备进行连接，通过</a:t>
            </a:r>
            <a:r>
              <a:rPr lang="en-US" altLang="zh-CN" b="0" dirty="0" err="1" smtClean="0">
                <a:latin typeface="微软雅黑" pitchFamily="34" charset="-122"/>
                <a:cs typeface="Tahoma" pitchFamily="34" charset="0"/>
              </a:rPr>
              <a:t>BluetoothSocket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套接字与</a:t>
            </a:r>
            <a:r>
              <a:rPr lang="zh-CN" altLang="en-US" b="0" dirty="0">
                <a:latin typeface="微软雅黑" pitchFamily="34" charset="-122"/>
                <a:cs typeface="Tahoma" pitchFamily="34" charset="0"/>
              </a:rPr>
              <a:t>花盆硬件设备进行指令和数据的传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输，并将得到的指令和数据进行实时显示，手机端也可以通过下发指令，设置当前花盆的信息阈值，开关水阀和开关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Led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灯。在选择为自动模式后，花盆通过之前设计好的阈值进行自动调节。</a:t>
            </a:r>
            <a:endParaRPr lang="en-US" altLang="zh-CN" b="0" dirty="0">
              <a:latin typeface="微软雅黑" pitchFamily="34" charset="-122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2.3 </a:t>
            </a:r>
            <a:r>
              <a:rPr lang="zh-CN" altLang="en-US" dirty="0" smtClean="0">
                <a:sym typeface="+mn-ea"/>
              </a:rPr>
              <a:t>软件原理</a:t>
            </a:r>
            <a:endParaRPr lang="zh-CN" altLang="en-US" dirty="0"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5899" y="678926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     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智能花盆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App</a:t>
            </a:r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部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分：</a:t>
            </a:r>
            <a:endParaRPr lang="en-US" altLang="zh-CN" sz="12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  <a:p>
            <a:pPr rtl="0"/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蓝牙连接与基本操作界面：</a:t>
            </a:r>
            <a:endParaRPr lang="en-US" altLang="zh-CN" sz="1200" b="0" dirty="0" smtClean="0">
              <a:latin typeface="微软雅黑" pitchFamily="34" charset="-122"/>
              <a:cs typeface="Tahoma" pitchFamily="34" charset="0"/>
            </a:endParaRPr>
          </a:p>
          <a:p>
            <a:pPr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  <a:p>
            <a:pPr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843558"/>
            <a:ext cx="1950665" cy="3600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1441" y="909758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花卉信息显</a:t>
            </a:r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示界面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：</a:t>
            </a:r>
            <a:endParaRPr lang="zh-CN" altLang="en-US" sz="1200" b="0" dirty="0">
              <a:latin typeface="微软雅黑" pitchFamily="34" charset="-122"/>
              <a:cs typeface="Tahoma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15566"/>
            <a:ext cx="2054177" cy="36518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366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2.3 </a:t>
            </a:r>
            <a:r>
              <a:rPr lang="zh-CN" altLang="en-US" dirty="0" smtClean="0">
                <a:sym typeface="+mn-ea"/>
              </a:rPr>
              <a:t>软件原理</a:t>
            </a:r>
            <a:endParaRPr lang="zh-CN" altLang="en-US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3478" y="7175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远程控制信息设置界面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：</a:t>
            </a:r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41291" y="717588"/>
            <a:ext cx="30516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花盆其他信息界</a:t>
            </a:r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面：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56086"/>
            <a:ext cx="2153570" cy="382856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771550"/>
            <a:ext cx="250572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779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562000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0" y="50167"/>
            <a:ext cx="233235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2.3 </a:t>
            </a:r>
            <a:r>
              <a:rPr lang="zh-CN" altLang="en-US" dirty="0" smtClean="0">
                <a:sym typeface="+mn-ea"/>
              </a:rPr>
              <a:t>软件原理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899" y="787412"/>
            <a:ext cx="30516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命令行指令界面：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787410"/>
            <a:ext cx="2255859" cy="40104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88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4"/>
          <p:cNvSpPr/>
          <p:nvPr/>
        </p:nvSpPr>
        <p:spPr>
          <a:xfrm flipV="1">
            <a:off x="3419476" y="789385"/>
            <a:ext cx="5545139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4" name="Rectangle 3"/>
          <p:cNvSpPr/>
          <p:nvPr/>
        </p:nvSpPr>
        <p:spPr>
          <a:xfrm>
            <a:off x="3281363" y="340201"/>
            <a:ext cx="5602288" cy="4241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lnSpc>
                <a:spcPct val="125000"/>
              </a:lnSpc>
              <a:buNone/>
              <a:defRPr/>
            </a:pPr>
            <a:r>
              <a:rPr lang="zh-CN" altLang="en-US" sz="2000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697481" y="1275607"/>
            <a:ext cx="5743715" cy="3007747"/>
            <a:chOff x="1460" y="2856"/>
            <a:chExt cx="10428" cy="5296"/>
          </a:xfrm>
        </p:grpSpPr>
        <p:grpSp>
          <p:nvGrpSpPr>
            <p:cNvPr id="3" name="组合 2"/>
            <p:cNvGrpSpPr/>
            <p:nvPr/>
          </p:nvGrpSpPr>
          <p:grpSpPr>
            <a:xfrm>
              <a:off x="6296" y="2856"/>
              <a:ext cx="5592" cy="5296"/>
              <a:chOff x="7258" y="1585"/>
              <a:chExt cx="5592" cy="5296"/>
            </a:xfrm>
          </p:grpSpPr>
          <p:sp>
            <p:nvSpPr>
              <p:cNvPr id="13313" name="矩形 5"/>
              <p:cNvSpPr/>
              <p:nvPr/>
            </p:nvSpPr>
            <p:spPr>
              <a:xfrm>
                <a:off x="8355" y="1585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b="1" noProof="0" dirty="0" smtClean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研究背景</a:t>
                </a:r>
              </a:p>
            </p:txBody>
          </p:sp>
          <p:sp>
            <p:nvSpPr>
              <p:cNvPr id="13314" name="矩形 5"/>
              <p:cNvSpPr/>
              <p:nvPr/>
            </p:nvSpPr>
            <p:spPr>
              <a:xfrm>
                <a:off x="8405" y="3080"/>
                <a:ext cx="4445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noProof="0" dirty="0" smtClean="0">
                    <a:ln>
                      <a:noFill/>
                    </a:ln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原理介绍</a:t>
                </a:r>
                <a:r>
                  <a:rPr lang="zh-CN" altLang="en-US" sz="2000" b="1" i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原理介绍</a:t>
                </a:r>
              </a:p>
            </p:txBody>
          </p:sp>
          <p:sp>
            <p:nvSpPr>
              <p:cNvPr id="13315" name="矩形 5"/>
              <p:cNvSpPr/>
              <p:nvPr/>
            </p:nvSpPr>
            <p:spPr>
              <a:xfrm>
                <a:off x="8355" y="4575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创新特色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特色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6" name="矩形 5"/>
              <p:cNvSpPr/>
              <p:nvPr/>
            </p:nvSpPr>
            <p:spPr>
              <a:xfrm>
                <a:off x="8405" y="6068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noProof="0" dirty="0" smtClean="0">
                    <a:ln>
                      <a:noFill/>
                    </a:ln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应用前景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0247" name="组合 4"/>
              <p:cNvGrpSpPr/>
              <p:nvPr/>
            </p:nvGrpSpPr>
            <p:grpSpPr bwMode="auto">
              <a:xfrm>
                <a:off x="7258" y="1594"/>
                <a:ext cx="1097" cy="705"/>
                <a:chOff x="4640160" y="798591"/>
                <a:chExt cx="696541" cy="447429"/>
              </a:xfrm>
              <a:solidFill>
                <a:srgbClr val="1B79BC"/>
              </a:solidFill>
            </p:grpSpPr>
            <p:sp>
              <p:nvSpPr>
                <p:cNvPr id="4" name="五边形 3"/>
                <p:cNvSpPr/>
                <p:nvPr/>
              </p:nvSpPr>
              <p:spPr>
                <a:xfrm>
                  <a:off x="4640160" y="798591"/>
                  <a:ext cx="696541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3" name="矩形 5"/>
                <p:cNvSpPr>
                  <a:spLocks noChangeArrowheads="1"/>
                </p:cNvSpPr>
                <p:nvPr/>
              </p:nvSpPr>
              <p:spPr bwMode="auto">
                <a:xfrm>
                  <a:off x="4640160" y="798591"/>
                  <a:ext cx="578768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01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5"/>
              <p:cNvGrpSpPr/>
              <p:nvPr/>
            </p:nvGrpSpPr>
            <p:grpSpPr bwMode="auto">
              <a:xfrm>
                <a:off x="7258" y="3076"/>
                <a:ext cx="1097" cy="705"/>
                <a:chOff x="4640159" y="1778530"/>
                <a:chExt cx="696543" cy="447429"/>
              </a:xfrm>
              <a:solidFill>
                <a:srgbClr val="1B79BC"/>
              </a:solidFill>
            </p:grpSpPr>
            <p:sp>
              <p:nvSpPr>
                <p:cNvPr id="50" name="五边形 49"/>
                <p:cNvSpPr/>
                <p:nvPr/>
              </p:nvSpPr>
              <p:spPr>
                <a:xfrm>
                  <a:off x="4640159" y="1778530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4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1778530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02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9" name="组合 6"/>
              <p:cNvGrpSpPr/>
              <p:nvPr/>
            </p:nvGrpSpPr>
            <p:grpSpPr bwMode="auto">
              <a:xfrm>
                <a:off x="7258" y="4555"/>
                <a:ext cx="1097" cy="705"/>
                <a:chOff x="4640159" y="2787605"/>
                <a:chExt cx="696543" cy="447429"/>
              </a:xfrm>
              <a:solidFill>
                <a:srgbClr val="1B79BC"/>
              </a:solidFill>
            </p:grpSpPr>
            <p:sp>
              <p:nvSpPr>
                <p:cNvPr id="51" name="五边形 50"/>
                <p:cNvSpPr/>
                <p:nvPr/>
              </p:nvSpPr>
              <p:spPr>
                <a:xfrm>
                  <a:off x="4640159" y="2787605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6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2787605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03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0" name="组合 7"/>
              <p:cNvGrpSpPr/>
              <p:nvPr/>
            </p:nvGrpSpPr>
            <p:grpSpPr bwMode="auto">
              <a:xfrm>
                <a:off x="7258" y="6037"/>
                <a:ext cx="1097" cy="705"/>
                <a:chOff x="4640159" y="3617758"/>
                <a:chExt cx="696542" cy="447429"/>
              </a:xfrm>
              <a:solidFill>
                <a:srgbClr val="1B79BC"/>
              </a:solidFill>
            </p:grpSpPr>
            <p:sp>
              <p:nvSpPr>
                <p:cNvPr id="5" name="五边形 4"/>
                <p:cNvSpPr/>
                <p:nvPr/>
              </p:nvSpPr>
              <p:spPr>
                <a:xfrm>
                  <a:off x="4640159" y="3617758"/>
                  <a:ext cx="696542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7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3617758"/>
                  <a:ext cx="578769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04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317" name="组合 2"/>
            <p:cNvGrpSpPr/>
            <p:nvPr/>
          </p:nvGrpSpPr>
          <p:grpSpPr>
            <a:xfrm>
              <a:off x="1460" y="3522"/>
              <a:ext cx="3483" cy="3485"/>
              <a:chOff x="1275610" y="1204735"/>
              <a:chExt cx="2210823" cy="2212241"/>
            </a:xfrm>
          </p:grpSpPr>
          <p:grpSp>
            <p:nvGrpSpPr>
              <p:cNvPr id="13318" name="组合 1"/>
              <p:cNvGrpSpPr/>
              <p:nvPr/>
            </p:nvGrpSpPr>
            <p:grpSpPr>
              <a:xfrm>
                <a:off x="1275610" y="1204735"/>
                <a:ext cx="2210823" cy="2212241"/>
                <a:chOff x="592719" y="1671011"/>
                <a:chExt cx="1916049" cy="1917278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592719" y="1671011"/>
                  <a:ext cx="1916049" cy="1917278"/>
                </a:xfrm>
                <a:prstGeom prst="ellipse">
                  <a:avLst/>
                </a:prstGeom>
                <a:solidFill>
                  <a:srgbClr val="1B79BC"/>
                </a:solidFill>
                <a:ln w="571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 bwMode="auto">
                <a:xfrm>
                  <a:off x="750900" y="1829179"/>
                  <a:ext cx="1599687" cy="1600941"/>
                </a:xfrm>
                <a:prstGeom prst="ellipse">
                  <a:avLst/>
                </a:prstGeom>
                <a:solidFill>
                  <a:schemeClr val="bg1"/>
                </a:solidFill>
                <a:ln w="34925" cap="flat" cmpd="sng" algn="ctr">
                  <a:solidFill>
                    <a:srgbClr val="1B79BC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</p:grpSp>
          <p:sp>
            <p:nvSpPr>
              <p:cNvPr id="13321" name="TextBox 4"/>
              <p:cNvSpPr/>
              <p:nvPr/>
            </p:nvSpPr>
            <p:spPr>
              <a:xfrm>
                <a:off x="1614657" y="1771773"/>
                <a:ext cx="1435740" cy="7224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sz="3600" b="1" i="1" dirty="0">
                    <a:solidFill>
                      <a:srgbClr val="1B79B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目 录</a:t>
                </a:r>
              </a:p>
            </p:txBody>
          </p:sp>
          <p:sp>
            <p:nvSpPr>
              <p:cNvPr id="13322" name="TextBox 4"/>
              <p:cNvSpPr/>
              <p:nvPr/>
            </p:nvSpPr>
            <p:spPr>
              <a:xfrm>
                <a:off x="1385359" y="2409196"/>
                <a:ext cx="1895724" cy="447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en-US" altLang="zh-CN" sz="2000" b="1" i="1" dirty="0">
                    <a:solidFill>
                      <a:srgbClr val="1B79BC"/>
                    </a:solidFill>
                    <a:latin typeface="DeVinne Txt BT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CONTENTS</a:t>
                </a:r>
                <a:endParaRPr lang="zh-CN" altLang="en-US" sz="2000" b="1" i="1" dirty="0">
                  <a:solidFill>
                    <a:srgbClr val="1B79BC"/>
                  </a:solidFill>
                  <a:latin typeface="DeVinne Txt BT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4"/>
          <p:cNvSpPr/>
          <p:nvPr/>
        </p:nvSpPr>
        <p:spPr>
          <a:xfrm flipV="1">
            <a:off x="3419476" y="789385"/>
            <a:ext cx="5545139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4" name="Rectangle 3"/>
          <p:cNvSpPr/>
          <p:nvPr/>
        </p:nvSpPr>
        <p:spPr>
          <a:xfrm>
            <a:off x="3281363" y="411956"/>
            <a:ext cx="5602288" cy="4241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lnSpc>
                <a:spcPct val="125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142" y="1275607"/>
            <a:ext cx="5230372" cy="3007747"/>
            <a:chOff x="1460" y="2856"/>
            <a:chExt cx="9496" cy="5296"/>
          </a:xfrm>
        </p:grpSpPr>
        <p:grpSp>
          <p:nvGrpSpPr>
            <p:cNvPr id="3" name="组合 2"/>
            <p:cNvGrpSpPr/>
            <p:nvPr/>
          </p:nvGrpSpPr>
          <p:grpSpPr>
            <a:xfrm>
              <a:off x="6296" y="2856"/>
              <a:ext cx="4660" cy="5296"/>
              <a:chOff x="7258" y="1585"/>
              <a:chExt cx="4660" cy="5296"/>
            </a:xfrm>
          </p:grpSpPr>
          <p:sp>
            <p:nvSpPr>
              <p:cNvPr id="13313" name="矩形 5"/>
              <p:cNvSpPr/>
              <p:nvPr/>
            </p:nvSpPr>
            <p:spPr>
              <a:xfrm>
                <a:off x="8355" y="1585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研究背景</a:t>
                </a:r>
              </a:p>
            </p:txBody>
          </p:sp>
          <p:sp>
            <p:nvSpPr>
              <p:cNvPr id="13314" name="矩形 5"/>
              <p:cNvSpPr/>
              <p:nvPr/>
            </p:nvSpPr>
            <p:spPr>
              <a:xfrm>
                <a:off x="8405" y="3080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原理介绍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介绍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5" name="矩形 5"/>
              <p:cNvSpPr/>
              <p:nvPr/>
            </p:nvSpPr>
            <p:spPr>
              <a:xfrm>
                <a:off x="8355" y="4575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创新特色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特色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6" name="矩形 5"/>
              <p:cNvSpPr/>
              <p:nvPr/>
            </p:nvSpPr>
            <p:spPr>
              <a:xfrm>
                <a:off x="8405" y="6068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noProof="0" dirty="0" smtClean="0">
                    <a:ln>
                      <a:noFill/>
                    </a:ln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应用前景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0247" name="组合 4"/>
              <p:cNvGrpSpPr/>
              <p:nvPr/>
            </p:nvGrpSpPr>
            <p:grpSpPr bwMode="auto">
              <a:xfrm>
                <a:off x="7258" y="1594"/>
                <a:ext cx="1097" cy="705"/>
                <a:chOff x="4640160" y="798591"/>
                <a:chExt cx="696541" cy="447429"/>
              </a:xfrm>
              <a:solidFill>
                <a:srgbClr val="1B79BC"/>
              </a:solidFill>
            </p:grpSpPr>
            <p:sp>
              <p:nvSpPr>
                <p:cNvPr id="4" name="五边形 3"/>
                <p:cNvSpPr/>
                <p:nvPr/>
              </p:nvSpPr>
              <p:spPr>
                <a:xfrm>
                  <a:off x="4640160" y="798591"/>
                  <a:ext cx="696541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3" name="矩形 5"/>
                <p:cNvSpPr>
                  <a:spLocks noChangeArrowheads="1"/>
                </p:cNvSpPr>
                <p:nvPr/>
              </p:nvSpPr>
              <p:spPr bwMode="auto">
                <a:xfrm>
                  <a:off x="4640160" y="798591"/>
                  <a:ext cx="578768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01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5"/>
              <p:cNvGrpSpPr/>
              <p:nvPr/>
            </p:nvGrpSpPr>
            <p:grpSpPr bwMode="auto">
              <a:xfrm>
                <a:off x="7258" y="3076"/>
                <a:ext cx="1097" cy="705"/>
                <a:chOff x="4640159" y="1778530"/>
                <a:chExt cx="696543" cy="447429"/>
              </a:xfrm>
              <a:solidFill>
                <a:srgbClr val="1B79BC"/>
              </a:solidFill>
            </p:grpSpPr>
            <p:sp>
              <p:nvSpPr>
                <p:cNvPr id="50" name="五边形 49"/>
                <p:cNvSpPr/>
                <p:nvPr/>
              </p:nvSpPr>
              <p:spPr>
                <a:xfrm>
                  <a:off x="4640159" y="1778530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4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1778530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02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9" name="组合 6"/>
              <p:cNvGrpSpPr/>
              <p:nvPr/>
            </p:nvGrpSpPr>
            <p:grpSpPr bwMode="auto">
              <a:xfrm>
                <a:off x="7258" y="4555"/>
                <a:ext cx="1097" cy="705"/>
                <a:chOff x="4640159" y="2787605"/>
                <a:chExt cx="696543" cy="447429"/>
              </a:xfrm>
              <a:solidFill>
                <a:srgbClr val="1B79BC"/>
              </a:solidFill>
            </p:grpSpPr>
            <p:sp>
              <p:nvSpPr>
                <p:cNvPr id="51" name="五边形 50"/>
                <p:cNvSpPr/>
                <p:nvPr/>
              </p:nvSpPr>
              <p:spPr>
                <a:xfrm>
                  <a:off x="4640159" y="2787605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6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2787605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03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0" name="组合 7"/>
              <p:cNvGrpSpPr/>
              <p:nvPr/>
            </p:nvGrpSpPr>
            <p:grpSpPr bwMode="auto">
              <a:xfrm>
                <a:off x="7258" y="6037"/>
                <a:ext cx="1097" cy="705"/>
                <a:chOff x="4640159" y="3617758"/>
                <a:chExt cx="696542" cy="447429"/>
              </a:xfrm>
              <a:solidFill>
                <a:srgbClr val="1B79BC"/>
              </a:solidFill>
            </p:grpSpPr>
            <p:sp>
              <p:nvSpPr>
                <p:cNvPr id="5" name="五边形 4"/>
                <p:cNvSpPr/>
                <p:nvPr/>
              </p:nvSpPr>
              <p:spPr>
                <a:xfrm>
                  <a:off x="4640159" y="3617758"/>
                  <a:ext cx="696542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7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3617758"/>
                  <a:ext cx="578769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04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317" name="组合 2"/>
            <p:cNvGrpSpPr/>
            <p:nvPr/>
          </p:nvGrpSpPr>
          <p:grpSpPr>
            <a:xfrm>
              <a:off x="1460" y="3522"/>
              <a:ext cx="3483" cy="3485"/>
              <a:chOff x="1275610" y="1204735"/>
              <a:chExt cx="2210823" cy="2212241"/>
            </a:xfrm>
          </p:grpSpPr>
          <p:grpSp>
            <p:nvGrpSpPr>
              <p:cNvPr id="13318" name="组合 1"/>
              <p:cNvGrpSpPr/>
              <p:nvPr/>
            </p:nvGrpSpPr>
            <p:grpSpPr>
              <a:xfrm>
                <a:off x="1275610" y="1204735"/>
                <a:ext cx="2210823" cy="2212241"/>
                <a:chOff x="592719" y="1671011"/>
                <a:chExt cx="1916049" cy="1917278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592719" y="1671011"/>
                  <a:ext cx="1916049" cy="1917278"/>
                </a:xfrm>
                <a:prstGeom prst="ellipse">
                  <a:avLst/>
                </a:prstGeom>
                <a:solidFill>
                  <a:srgbClr val="1B79BC"/>
                </a:solidFill>
                <a:ln w="571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 bwMode="auto">
                <a:xfrm>
                  <a:off x="750900" y="1829179"/>
                  <a:ext cx="1599687" cy="1600941"/>
                </a:xfrm>
                <a:prstGeom prst="ellipse">
                  <a:avLst/>
                </a:prstGeom>
                <a:solidFill>
                  <a:schemeClr val="bg1"/>
                </a:solidFill>
                <a:ln w="34925" cap="flat" cmpd="sng" algn="ctr">
                  <a:solidFill>
                    <a:srgbClr val="1B79BC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</p:grpSp>
          <p:sp>
            <p:nvSpPr>
              <p:cNvPr id="13321" name="TextBox 4"/>
              <p:cNvSpPr/>
              <p:nvPr/>
            </p:nvSpPr>
            <p:spPr>
              <a:xfrm>
                <a:off x="1614657" y="1771773"/>
                <a:ext cx="1435740" cy="7224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sz="3600" b="1" i="1" dirty="0">
                    <a:solidFill>
                      <a:srgbClr val="1B79B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目 录</a:t>
                </a:r>
              </a:p>
            </p:txBody>
          </p:sp>
          <p:sp>
            <p:nvSpPr>
              <p:cNvPr id="13322" name="TextBox 4"/>
              <p:cNvSpPr/>
              <p:nvPr/>
            </p:nvSpPr>
            <p:spPr>
              <a:xfrm>
                <a:off x="1318035" y="2366609"/>
                <a:ext cx="1895724" cy="447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en-US" altLang="zh-CN" sz="2000" b="1" i="1" dirty="0">
                    <a:solidFill>
                      <a:srgbClr val="1B79BC"/>
                    </a:solidFill>
                    <a:latin typeface="DeVinne Txt BT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CONTENTS</a:t>
                </a:r>
                <a:endParaRPr lang="zh-CN" altLang="en-US" sz="2000" b="1" i="1" dirty="0">
                  <a:solidFill>
                    <a:srgbClr val="1B79BC"/>
                  </a:solidFill>
                  <a:latin typeface="DeVinne Txt BT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17984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+mn-ea"/>
              </a:rPr>
              <a:t>3.1</a:t>
            </a:r>
            <a:r>
              <a:rPr lang="zh-CN" altLang="en-US">
                <a:sym typeface="+mn-ea"/>
              </a:rPr>
              <a:t>创新特色</a:t>
            </a:r>
          </a:p>
        </p:txBody>
      </p:sp>
      <p:sp>
        <p:nvSpPr>
          <p:cNvPr id="7" name="矩形 6"/>
          <p:cNvSpPr/>
          <p:nvPr/>
        </p:nvSpPr>
        <p:spPr>
          <a:xfrm>
            <a:off x="683568" y="1510532"/>
            <a:ext cx="6192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0"/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SmaPot</a:t>
            </a:r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智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能</a:t>
            </a:r>
            <a:r>
              <a:rPr lang="zh-CN" altLang="en-US" sz="1200" b="0" dirty="0">
                <a:latin typeface="微软雅黑" pitchFamily="34" charset="-122"/>
                <a:cs typeface="Tahoma" pitchFamily="34" charset="0"/>
              </a:rPr>
              <a:t>花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盆通过硬件与手机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App</a:t>
            </a:r>
            <a:r>
              <a:rPr lang="zh-CN" altLang="en-US" sz="1200" b="0" dirty="0" smtClean="0">
                <a:latin typeface="微软雅黑" pitchFamily="34" charset="-122"/>
                <a:cs typeface="Tahoma" pitchFamily="34" charset="0"/>
              </a:rPr>
              <a:t>的软件结合，实现了智能养花，智能控制</a:t>
            </a:r>
            <a:endParaRPr lang="en-US" altLang="zh-CN" sz="1200" b="0" dirty="0" smtClean="0">
              <a:latin typeface="微软雅黑" pitchFamily="34" charset="-122"/>
              <a:cs typeface="Tahoma" pitchFamily="34" charset="0"/>
            </a:endParaRPr>
          </a:p>
          <a:p>
            <a:pPr lvl="0"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  <a:p>
            <a:r>
              <a:rPr lang="zh-CN" altLang="en-US" sz="1200" b="0" dirty="0"/>
              <a:t>自带的智能化的自动浇灌系统，集成</a:t>
            </a:r>
            <a:r>
              <a:rPr lang="zh-CN" altLang="en-US" sz="1200" b="0" dirty="0" smtClean="0"/>
              <a:t>的可</a:t>
            </a:r>
            <a:r>
              <a:rPr lang="zh-CN" altLang="en-US" sz="1200" b="0" dirty="0"/>
              <a:t>靠的传感器持续不断的收</a:t>
            </a:r>
            <a:r>
              <a:rPr lang="zh-CN" altLang="en-US" sz="1200" b="0" dirty="0" smtClean="0"/>
              <a:t>集环境温湿度，土壤湿度和光照数据，</a:t>
            </a:r>
            <a:r>
              <a:rPr lang="zh-CN" altLang="en-US" sz="1200" b="0" dirty="0"/>
              <a:t>可随时了解到植物的生长环境数据 </a:t>
            </a:r>
            <a:r>
              <a:rPr lang="en-US" altLang="zh-CN" sz="1200" b="0" dirty="0" smtClean="0"/>
              <a:t>.</a:t>
            </a:r>
            <a:endParaRPr lang="en-US" altLang="zh-CN" sz="1200" b="0" dirty="0"/>
          </a:p>
          <a:p>
            <a:pPr lvl="0" rtl="0"/>
            <a:endParaRPr lang="en-US" altLang="zh-CN" sz="1200" b="0" dirty="0" smtClean="0">
              <a:latin typeface="微软雅黑" pitchFamily="34" charset="-122"/>
              <a:cs typeface="Tahoma" pitchFamily="34" charset="0"/>
            </a:endParaRPr>
          </a:p>
          <a:p>
            <a:pPr lvl="0" rtl="0"/>
            <a:r>
              <a:rPr lang="zh-CN" altLang="en-US" sz="1200" b="0" dirty="0" smtClean="0"/>
              <a:t>当长时间无法料理花卉时，只</a:t>
            </a:r>
            <a:r>
              <a:rPr lang="zh-CN" altLang="en-US" sz="1200" b="0" dirty="0"/>
              <a:t>需切换</a:t>
            </a:r>
            <a:r>
              <a:rPr lang="zh-CN" altLang="en-US" sz="1200" b="0" dirty="0" smtClean="0"/>
              <a:t>至自动控制模</a:t>
            </a:r>
            <a:r>
              <a:rPr lang="zh-CN" altLang="en-US" sz="1200" b="0" dirty="0"/>
              <a:t>式</a:t>
            </a:r>
            <a:r>
              <a:rPr lang="zh-CN" altLang="en-US" sz="1200" b="0" dirty="0" smtClean="0"/>
              <a:t>，即可实现完全的自动养花，出</a:t>
            </a:r>
            <a:r>
              <a:rPr lang="zh-CN" altLang="en-US" sz="1200" b="0" dirty="0"/>
              <a:t>门游</a:t>
            </a:r>
            <a:r>
              <a:rPr lang="zh-CN" altLang="en-US" sz="1200" b="0" dirty="0" smtClean="0"/>
              <a:t>玩不</a:t>
            </a:r>
            <a:r>
              <a:rPr lang="zh-CN" altLang="en-US" sz="1200" b="0" dirty="0"/>
              <a:t>再担</a:t>
            </a:r>
            <a:r>
              <a:rPr lang="zh-CN" altLang="en-US" sz="1200" b="0" dirty="0" smtClean="0"/>
              <a:t>心花卉没</a:t>
            </a:r>
            <a:r>
              <a:rPr lang="zh-CN" altLang="en-US" sz="1200" b="0" dirty="0"/>
              <a:t>人照料</a:t>
            </a:r>
            <a:r>
              <a:rPr lang="zh-CN" altLang="en-US" sz="1200" b="0" dirty="0" smtClean="0"/>
              <a:t>。</a:t>
            </a:r>
            <a:endParaRPr lang="en-US" altLang="zh-CN" sz="1200" b="0" dirty="0" smtClean="0"/>
          </a:p>
          <a:p>
            <a:pPr lvl="0"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  <a:p>
            <a:pPr lvl="0" rtl="0"/>
            <a:r>
              <a:rPr lang="zh-CN" altLang="en-US" sz="1200" b="0" dirty="0" smtClean="0"/>
              <a:t>花盆实用性高，阳台，办</a:t>
            </a:r>
            <a:r>
              <a:rPr lang="zh-CN" altLang="en-US" sz="1200" b="0" dirty="0"/>
              <a:t>公桌，在任何需要的地方都能可靠的</a:t>
            </a:r>
            <a:r>
              <a:rPr lang="zh-CN" altLang="en-US" sz="1200" b="0" dirty="0" smtClean="0"/>
              <a:t>工作</a:t>
            </a:r>
            <a:r>
              <a:rPr lang="zh-CN" altLang="en-US" sz="1200" b="0" dirty="0"/>
              <a:t>并与环境完美融合</a:t>
            </a:r>
            <a:r>
              <a:rPr lang="zh-CN" altLang="en-US" sz="1200" b="0" dirty="0" smtClean="0"/>
              <a:t>。</a:t>
            </a:r>
            <a:endParaRPr lang="en-US" altLang="zh-CN" sz="1200" b="0" dirty="0" smtClean="0"/>
          </a:p>
          <a:p>
            <a:pPr lvl="0" rtl="0"/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  <a:p>
            <a:pPr lvl="0" rtl="0"/>
            <a:r>
              <a:rPr lang="zh-CN" altLang="en-US" sz="1200" b="0" dirty="0"/>
              <a:t>简</a:t>
            </a:r>
            <a:r>
              <a:rPr lang="zh-CN" altLang="en-US" sz="1200" b="0" dirty="0" smtClean="0"/>
              <a:t>单易操作，容</a:t>
            </a:r>
            <a:r>
              <a:rPr lang="zh-CN" altLang="en-US" sz="1200" b="0" dirty="0"/>
              <a:t>易上</a:t>
            </a:r>
            <a:r>
              <a:rPr lang="zh-CN" altLang="en-US" sz="1200" b="0" dirty="0" smtClean="0"/>
              <a:t>手的</a:t>
            </a:r>
            <a:r>
              <a:rPr lang="en-US" altLang="zh-CN" sz="1200" b="0" dirty="0" smtClean="0"/>
              <a:t>APP</a:t>
            </a:r>
            <a:r>
              <a:rPr lang="zh-CN" altLang="en-US" sz="1200" b="0" dirty="0" smtClean="0"/>
              <a:t>应</a:t>
            </a:r>
            <a:r>
              <a:rPr lang="zh-CN" altLang="en-US" sz="1200" b="0" dirty="0"/>
              <a:t>用程</a:t>
            </a:r>
            <a:r>
              <a:rPr lang="zh-CN" altLang="en-US" sz="1200" b="0" dirty="0" smtClean="0"/>
              <a:t>序。只</a:t>
            </a:r>
            <a:r>
              <a:rPr lang="zh-CN" altLang="en-US" sz="1200" b="0" dirty="0"/>
              <a:t>需经过简</a:t>
            </a:r>
            <a:r>
              <a:rPr lang="zh-CN" altLang="en-US" sz="1200" b="0" dirty="0" smtClean="0"/>
              <a:t>单蓝牙配</a:t>
            </a:r>
            <a:r>
              <a:rPr lang="zh-CN" altLang="en-US" sz="1200" b="0" dirty="0"/>
              <a:t>对便可以实</a:t>
            </a:r>
            <a:r>
              <a:rPr lang="zh-CN" altLang="en-US" sz="1200" b="0" dirty="0" smtClean="0"/>
              <a:t>时对花卉的全面控制和信息收集，使养花更简单智能</a:t>
            </a:r>
            <a:r>
              <a:rPr lang="en-US" altLang="zh-CN" sz="1200" b="0" dirty="0" smtClean="0"/>
              <a:t>.</a:t>
            </a:r>
            <a:endParaRPr lang="en-US" altLang="zh-CN" sz="1200" b="0" dirty="0">
              <a:latin typeface="微软雅黑" pitchFamily="34" charset="-122"/>
              <a:cs typeface="Tahoma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4"/>
          <p:cNvSpPr/>
          <p:nvPr/>
        </p:nvSpPr>
        <p:spPr>
          <a:xfrm flipV="1">
            <a:off x="3419476" y="789385"/>
            <a:ext cx="5545139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4" name="Rectangle 3"/>
          <p:cNvSpPr/>
          <p:nvPr/>
        </p:nvSpPr>
        <p:spPr>
          <a:xfrm>
            <a:off x="3281363" y="411956"/>
            <a:ext cx="5602288" cy="4241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lnSpc>
                <a:spcPct val="125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142" y="1275607"/>
            <a:ext cx="5230372" cy="3007747"/>
            <a:chOff x="1460" y="2856"/>
            <a:chExt cx="9496" cy="5296"/>
          </a:xfrm>
        </p:grpSpPr>
        <p:grpSp>
          <p:nvGrpSpPr>
            <p:cNvPr id="3" name="组合 2"/>
            <p:cNvGrpSpPr/>
            <p:nvPr/>
          </p:nvGrpSpPr>
          <p:grpSpPr>
            <a:xfrm>
              <a:off x="6296" y="2856"/>
              <a:ext cx="4660" cy="5296"/>
              <a:chOff x="7258" y="1585"/>
              <a:chExt cx="4660" cy="5296"/>
            </a:xfrm>
          </p:grpSpPr>
          <p:sp>
            <p:nvSpPr>
              <p:cNvPr id="13313" name="矩形 5"/>
              <p:cNvSpPr/>
              <p:nvPr/>
            </p:nvSpPr>
            <p:spPr>
              <a:xfrm>
                <a:off x="8355" y="1585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研究背景</a:t>
                </a:r>
              </a:p>
            </p:txBody>
          </p:sp>
          <p:sp>
            <p:nvSpPr>
              <p:cNvPr id="13314" name="矩形 5"/>
              <p:cNvSpPr/>
              <p:nvPr/>
            </p:nvSpPr>
            <p:spPr>
              <a:xfrm>
                <a:off x="8405" y="3080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原理介绍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介绍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5" name="矩形 5"/>
              <p:cNvSpPr/>
              <p:nvPr/>
            </p:nvSpPr>
            <p:spPr>
              <a:xfrm>
                <a:off x="8355" y="4575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创新特色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特色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6" name="矩形 5"/>
              <p:cNvSpPr/>
              <p:nvPr/>
            </p:nvSpPr>
            <p:spPr>
              <a:xfrm>
                <a:off x="8405" y="6068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noProof="0" dirty="0" smtClean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应用前景</a:t>
                </a:r>
                <a:endParaRPr lang="zh-CN" altLang="en-US" sz="2000" b="1" i="1" dirty="0">
                  <a:solidFill>
                    <a:srgbClr val="FF0000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0247" name="组合 4"/>
              <p:cNvGrpSpPr/>
              <p:nvPr/>
            </p:nvGrpSpPr>
            <p:grpSpPr bwMode="auto">
              <a:xfrm>
                <a:off x="7258" y="1594"/>
                <a:ext cx="1097" cy="705"/>
                <a:chOff x="4640160" y="798591"/>
                <a:chExt cx="696541" cy="447429"/>
              </a:xfrm>
              <a:solidFill>
                <a:srgbClr val="1B79BC"/>
              </a:solidFill>
            </p:grpSpPr>
            <p:sp>
              <p:nvSpPr>
                <p:cNvPr id="4" name="五边形 3"/>
                <p:cNvSpPr/>
                <p:nvPr/>
              </p:nvSpPr>
              <p:spPr>
                <a:xfrm>
                  <a:off x="4640160" y="798591"/>
                  <a:ext cx="696541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3" name="矩形 5"/>
                <p:cNvSpPr>
                  <a:spLocks noChangeArrowheads="1"/>
                </p:cNvSpPr>
                <p:nvPr/>
              </p:nvSpPr>
              <p:spPr bwMode="auto">
                <a:xfrm>
                  <a:off x="4640160" y="798591"/>
                  <a:ext cx="578768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01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5"/>
              <p:cNvGrpSpPr/>
              <p:nvPr/>
            </p:nvGrpSpPr>
            <p:grpSpPr bwMode="auto">
              <a:xfrm>
                <a:off x="7258" y="3076"/>
                <a:ext cx="1097" cy="705"/>
                <a:chOff x="4640159" y="1778530"/>
                <a:chExt cx="696543" cy="447429"/>
              </a:xfrm>
              <a:solidFill>
                <a:srgbClr val="1B79BC"/>
              </a:solidFill>
            </p:grpSpPr>
            <p:sp>
              <p:nvSpPr>
                <p:cNvPr id="50" name="五边形 49"/>
                <p:cNvSpPr/>
                <p:nvPr/>
              </p:nvSpPr>
              <p:spPr>
                <a:xfrm>
                  <a:off x="4640159" y="1778530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4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1778530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02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9" name="组合 6"/>
              <p:cNvGrpSpPr/>
              <p:nvPr/>
            </p:nvGrpSpPr>
            <p:grpSpPr bwMode="auto">
              <a:xfrm>
                <a:off x="7258" y="4555"/>
                <a:ext cx="1097" cy="705"/>
                <a:chOff x="4640159" y="2787605"/>
                <a:chExt cx="696543" cy="447429"/>
              </a:xfrm>
              <a:solidFill>
                <a:srgbClr val="1B79BC"/>
              </a:solidFill>
            </p:grpSpPr>
            <p:sp>
              <p:nvSpPr>
                <p:cNvPr id="51" name="五边形 50"/>
                <p:cNvSpPr/>
                <p:nvPr/>
              </p:nvSpPr>
              <p:spPr>
                <a:xfrm>
                  <a:off x="4640159" y="2787605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6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2787605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03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0" name="组合 7"/>
              <p:cNvGrpSpPr/>
              <p:nvPr/>
            </p:nvGrpSpPr>
            <p:grpSpPr bwMode="auto">
              <a:xfrm>
                <a:off x="7258" y="6037"/>
                <a:ext cx="1097" cy="705"/>
                <a:chOff x="4640159" y="3617758"/>
                <a:chExt cx="696542" cy="447429"/>
              </a:xfrm>
              <a:solidFill>
                <a:srgbClr val="1B79BC"/>
              </a:solidFill>
            </p:grpSpPr>
            <p:sp>
              <p:nvSpPr>
                <p:cNvPr id="5" name="五边形 4"/>
                <p:cNvSpPr/>
                <p:nvPr/>
              </p:nvSpPr>
              <p:spPr>
                <a:xfrm>
                  <a:off x="4640159" y="3617758"/>
                  <a:ext cx="696542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7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3617758"/>
                  <a:ext cx="578769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04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317" name="组合 2"/>
            <p:cNvGrpSpPr/>
            <p:nvPr/>
          </p:nvGrpSpPr>
          <p:grpSpPr>
            <a:xfrm>
              <a:off x="1460" y="3522"/>
              <a:ext cx="3483" cy="3485"/>
              <a:chOff x="1275610" y="1204735"/>
              <a:chExt cx="2210823" cy="2212241"/>
            </a:xfrm>
          </p:grpSpPr>
          <p:grpSp>
            <p:nvGrpSpPr>
              <p:cNvPr id="13318" name="组合 1"/>
              <p:cNvGrpSpPr/>
              <p:nvPr/>
            </p:nvGrpSpPr>
            <p:grpSpPr>
              <a:xfrm>
                <a:off x="1275610" y="1204735"/>
                <a:ext cx="2210823" cy="2212241"/>
                <a:chOff x="592719" y="1671011"/>
                <a:chExt cx="1916049" cy="1917278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592719" y="1671011"/>
                  <a:ext cx="1916049" cy="1917278"/>
                </a:xfrm>
                <a:prstGeom prst="ellipse">
                  <a:avLst/>
                </a:prstGeom>
                <a:solidFill>
                  <a:srgbClr val="1B79BC"/>
                </a:solidFill>
                <a:ln w="571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 bwMode="auto">
                <a:xfrm>
                  <a:off x="750900" y="1829179"/>
                  <a:ext cx="1599687" cy="1600941"/>
                </a:xfrm>
                <a:prstGeom prst="ellipse">
                  <a:avLst/>
                </a:prstGeom>
                <a:solidFill>
                  <a:schemeClr val="bg1"/>
                </a:solidFill>
                <a:ln w="34925" cap="flat" cmpd="sng" algn="ctr">
                  <a:solidFill>
                    <a:srgbClr val="1B79BC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</p:grpSp>
          <p:sp>
            <p:nvSpPr>
              <p:cNvPr id="13321" name="TextBox 4"/>
              <p:cNvSpPr/>
              <p:nvPr/>
            </p:nvSpPr>
            <p:spPr>
              <a:xfrm>
                <a:off x="1614657" y="1771773"/>
                <a:ext cx="1435740" cy="7224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sz="3600" b="1" i="1" dirty="0">
                    <a:solidFill>
                      <a:srgbClr val="1B79B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目 录</a:t>
                </a:r>
              </a:p>
            </p:txBody>
          </p:sp>
          <p:sp>
            <p:nvSpPr>
              <p:cNvPr id="13322" name="TextBox 4"/>
              <p:cNvSpPr/>
              <p:nvPr/>
            </p:nvSpPr>
            <p:spPr>
              <a:xfrm>
                <a:off x="1384628" y="2366609"/>
                <a:ext cx="1895724" cy="447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en-US" altLang="zh-CN" sz="2000" b="1" i="1" dirty="0">
                    <a:solidFill>
                      <a:srgbClr val="1B79BC"/>
                    </a:solidFill>
                    <a:latin typeface="DeVinne Txt BT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CONTENTS</a:t>
                </a:r>
                <a:endParaRPr lang="zh-CN" altLang="en-US" sz="2000" b="1" i="1" dirty="0">
                  <a:solidFill>
                    <a:srgbClr val="1B79BC"/>
                  </a:solidFill>
                  <a:latin typeface="DeVinne Txt BT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+mn-ea"/>
              </a:rPr>
              <a:t>4.1</a:t>
            </a:r>
            <a:r>
              <a:rPr lang="zh-CN" altLang="en-US">
                <a:sym typeface="+mn-ea"/>
              </a:rPr>
              <a:t>应用前景</a:t>
            </a:r>
          </a:p>
        </p:txBody>
      </p:sp>
      <p:sp>
        <p:nvSpPr>
          <p:cNvPr id="7" name="TextBox 46"/>
          <p:cNvSpPr txBox="1"/>
          <p:nvPr/>
        </p:nvSpPr>
        <p:spPr>
          <a:xfrm>
            <a:off x="1358901" y="2170114"/>
            <a:ext cx="2174875" cy="21544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rgbClr val="26262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2" name="矩形 1"/>
          <p:cNvSpPr/>
          <p:nvPr/>
        </p:nvSpPr>
        <p:spPr>
          <a:xfrm>
            <a:off x="595316" y="1059582"/>
            <a:ext cx="7090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indent="23431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200" b="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结合物联网的理念，将智能花盆的控制和网络、手机相连。通</a:t>
            </a:r>
            <a:r>
              <a:rPr lang="zh-CN" altLang="zh-CN" sz="1200" b="0" kern="1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过收</a:t>
            </a:r>
            <a:r>
              <a:rPr lang="zh-CN" altLang="zh-CN" sz="1200" b="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录大量植物的生长习性，并制定相应的培养方式。通过各种传感器，如温湿度传感</a:t>
            </a:r>
            <a:r>
              <a:rPr lang="zh-CN" altLang="zh-CN" sz="1200" b="0" kern="1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器、</a:t>
            </a:r>
            <a:r>
              <a:rPr lang="zh-CN" altLang="zh-CN" sz="1200" b="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光感传感器等，对植物状况进行实时监控，并能及时反馈到用户手机。</a:t>
            </a:r>
            <a:endParaRPr lang="zh-CN" altLang="zh-CN" sz="1200" b="0" kern="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905" indent="23431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200" b="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用户可通过手机了解植物的实时状况，即使不在家，也能通过手机来控制花盆对植物进行灌溉。物联网的理念正逐渐称为主流，智能花盆正是基于这种理念。在解放人们精力的同时，给生活带来轻松、方便。智能花盆的研发，是物联网技术的一个实现，能促进其发展，加快技术的成熟。国内更多用户能接触并了解物联网理念，享受智能设备给生活质量带来的提高。更多用户能放心、安心地在办公室、卧室等地养自己喜爱的植物。</a:t>
            </a:r>
            <a:endParaRPr lang="zh-CN" altLang="zh-CN" sz="1200" b="0" kern="1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>
            <a:spLocks noGrp="1"/>
          </p:cNvSpPr>
          <p:nvPr/>
        </p:nvSpPr>
        <p:spPr>
          <a:xfrm>
            <a:off x="1371600" y="3003947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b="0" i="0" u="none" strike="noStrike" kern="1200" cap="none" spc="600" normalizeH="0" baseline="0" noProof="0" dirty="0" smtClean="0">
              <a:ln>
                <a:noFill/>
              </a:ln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1" name="灯片编号占位符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/>
          <a:lstStyle/>
          <a:p>
            <a:pPr algn="r" eaLnBrk="1" hangingPunct="1">
              <a:buFont typeface="Arial" panose="020B0604020202020204" pitchFamily="34" charset="0"/>
              <a:buChar char="•"/>
            </a:pPr>
            <a:fld id="{9A0DB2DC-4C9A-4742-B13C-FB6460FD3503}" type="slidenum">
              <a:rPr lang="zh-CN" altLang="en-US" sz="1200" b="0" dirty="0">
                <a:solidFill>
                  <a:srgbClr val="898989"/>
                </a:solidFill>
              </a:rPr>
              <a:pPr algn="r" eaLnBrk="1" hangingPunct="1">
                <a:buFont typeface="Arial" panose="020B0604020202020204" pitchFamily="34" charset="0"/>
                <a:buChar char="•"/>
              </a:pPr>
              <a:t>24</a:t>
            </a:fld>
            <a:endParaRPr lang="zh-CN" altLang="en-US" sz="1200" b="0" dirty="0">
              <a:solidFill>
                <a:srgbClr val="898989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00192" y="3867894"/>
            <a:ext cx="272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</a:t>
            </a:r>
            <a:r>
              <a:rPr lang="zh-CN" altLang="en-US" sz="2000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人：刘佳维</a:t>
            </a:r>
            <a:endParaRPr lang="zh-CN" altLang="en-US" sz="1400" dirty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0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</a:t>
            </a:r>
          </a:p>
        </p:txBody>
      </p:sp>
      <p:sp>
        <p:nvSpPr>
          <p:cNvPr id="6" name="矩形 5"/>
          <p:cNvSpPr/>
          <p:nvPr/>
        </p:nvSpPr>
        <p:spPr>
          <a:xfrm>
            <a:off x="1619672" y="1203598"/>
            <a:ext cx="6192688" cy="189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rtl="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4800" b="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请各位专家斧正！</a:t>
            </a:r>
            <a:endParaRPr lang="en-US" altLang="zh-CN" sz="4800" b="0" dirty="0" smtClea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342900" lvl="0" indent="-342900" algn="ctr" rtl="0" ea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1" lang="zh-CN" altLang="en-US" sz="4800" b="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谢  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1.1</a:t>
            </a:r>
            <a:r>
              <a:rPr lang="zh-CN" altLang="en-US" dirty="0"/>
              <a:t>研究背景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568" y="843560"/>
            <a:ext cx="7848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      1.</a:t>
            </a:r>
            <a:r>
              <a:rPr lang="zh-CN" altLang="zh-CN" sz="1600" dirty="0" smtClean="0"/>
              <a:t>随着社会进步，人们的生活质量不断提高，越来越重视生活的</a:t>
            </a:r>
            <a:r>
              <a:rPr lang="zh-CN" altLang="en-US" sz="1600" dirty="0" smtClean="0"/>
              <a:t>质量和身体的健康</a:t>
            </a:r>
            <a:r>
              <a:rPr lang="zh-CN" altLang="zh-CN" sz="1600" dirty="0" smtClean="0"/>
              <a:t>，因此，在办公室或者卧室养盆栽也越来越多，一则</a:t>
            </a:r>
            <a:r>
              <a:rPr lang="zh-CN" altLang="en-US" sz="1600" dirty="0" smtClean="0"/>
              <a:t>可以</a:t>
            </a:r>
            <a:r>
              <a:rPr lang="zh-CN" altLang="zh-CN" sz="1600" dirty="0" smtClean="0"/>
              <a:t>增加绿化，二则</a:t>
            </a:r>
            <a:r>
              <a:rPr lang="zh-CN" altLang="en-US" sz="1600" dirty="0" smtClean="0"/>
              <a:t>可以</a:t>
            </a:r>
            <a:r>
              <a:rPr lang="zh-CN" altLang="zh-CN" sz="1600" dirty="0" smtClean="0"/>
              <a:t>吸收二氧化碳等</a:t>
            </a:r>
            <a:r>
              <a:rPr lang="zh-CN" altLang="en-US" sz="1600" dirty="0" smtClean="0"/>
              <a:t>气体</a:t>
            </a:r>
            <a:r>
              <a:rPr lang="zh-CN" altLang="zh-CN" sz="1600" dirty="0" smtClean="0"/>
              <a:t>，</a:t>
            </a:r>
            <a:r>
              <a:rPr lang="zh-CN" altLang="en-US" sz="1600" dirty="0" smtClean="0"/>
              <a:t>放出氧气</a:t>
            </a:r>
            <a:r>
              <a:rPr lang="zh-CN" altLang="zh-CN" sz="1600" dirty="0" smtClean="0"/>
              <a:t>提升空气质量。但是</a:t>
            </a:r>
            <a:r>
              <a:rPr lang="zh-CN" altLang="en-US" sz="1600" dirty="0" smtClean="0"/>
              <a:t>，养花毕竟是一个需要时间，精力和技巧的休闲方式，因此，</a:t>
            </a:r>
            <a:r>
              <a:rPr lang="zh-CN" altLang="zh-CN" sz="1600" dirty="0" smtClean="0"/>
              <a:t>不少人对与如何养盆栽</a:t>
            </a:r>
            <a:r>
              <a:rPr lang="zh-CN" altLang="en-US" sz="1600" dirty="0" smtClean="0"/>
              <a:t>不甚</a:t>
            </a:r>
            <a:r>
              <a:rPr lang="zh-CN" altLang="zh-CN" sz="1600" dirty="0" smtClean="0"/>
              <a:t>了解</a:t>
            </a:r>
            <a:r>
              <a:rPr lang="zh-CN" altLang="en-US" sz="1600" dirty="0" smtClean="0"/>
              <a:t>。</a:t>
            </a:r>
            <a:r>
              <a:rPr lang="zh-CN" altLang="zh-CN" sz="1600" dirty="0" smtClean="0"/>
              <a:t>而且因为生活节奏</a:t>
            </a:r>
            <a:r>
              <a:rPr lang="zh-CN" altLang="en-US" sz="1600" dirty="0" smtClean="0"/>
              <a:t>过</a:t>
            </a:r>
            <a:r>
              <a:rPr lang="zh-CN" altLang="zh-CN" sz="1600" dirty="0" smtClean="0"/>
              <a:t>快，少有时间料理所养植物。</a:t>
            </a:r>
            <a:r>
              <a:rPr lang="zh-CN" altLang="en-US" sz="1600" dirty="0" smtClean="0"/>
              <a:t>有鉴于此，我们提出了</a:t>
            </a:r>
            <a:r>
              <a:rPr lang="zh-CN" altLang="zh-CN" sz="1600" dirty="0" smtClean="0"/>
              <a:t>智能花盆</a:t>
            </a:r>
            <a:r>
              <a:rPr lang="zh-CN" altLang="en-US" sz="1600" dirty="0" smtClean="0"/>
              <a:t>的构想，它</a:t>
            </a:r>
            <a:r>
              <a:rPr lang="zh-CN" altLang="zh-CN" sz="1600" dirty="0" smtClean="0"/>
              <a:t>是智能</a:t>
            </a:r>
            <a:r>
              <a:rPr lang="zh-CN" altLang="en-US" sz="1600" dirty="0" smtClean="0"/>
              <a:t>家居产品</a:t>
            </a:r>
            <a:r>
              <a:rPr lang="zh-CN" altLang="zh-CN" sz="1600" dirty="0" smtClean="0"/>
              <a:t>的一种</a:t>
            </a:r>
            <a:r>
              <a:rPr lang="zh-CN" altLang="en-US" sz="1600" dirty="0" smtClean="0"/>
              <a:t>。</a:t>
            </a:r>
            <a:r>
              <a:rPr lang="zh-CN" altLang="zh-CN" sz="1600" dirty="0" smtClean="0"/>
              <a:t>它的出现，能解决想养盆栽</a:t>
            </a:r>
            <a:r>
              <a:rPr lang="zh-CN" altLang="en-US" sz="1600" dirty="0" smtClean="0"/>
              <a:t>的</a:t>
            </a:r>
            <a:r>
              <a:rPr lang="zh-CN" altLang="zh-CN" sz="1600" dirty="0" smtClean="0"/>
              <a:t>人们的上述烦恼，带来</a:t>
            </a:r>
            <a:r>
              <a:rPr lang="zh-CN" altLang="en-US" sz="1600" dirty="0" smtClean="0"/>
              <a:t>方便，同时可以陶冶情操，充分享受生活的乐趣。</a:t>
            </a:r>
            <a:endParaRPr lang="en-US" altLang="zh-CN" sz="1600" dirty="0" smtClean="0"/>
          </a:p>
          <a:p>
            <a:r>
              <a:rPr lang="en-US" altLang="zh-CN" sz="1600" dirty="0" smtClean="0"/>
              <a:t>      2.</a:t>
            </a:r>
            <a:r>
              <a:rPr lang="zh-CN" altLang="en-US" sz="1600" dirty="0" smtClean="0"/>
              <a:t>在养花的过程中，存在着大量的水资源浪费现象，可以用智能花盆彻底根除这种现象的存在。通过智能花盆控制，使人们在知道很少的花卉知识情况下，不但可</a:t>
            </a:r>
            <a:r>
              <a:rPr lang="zh-CN" altLang="en-US" sz="1600" dirty="0"/>
              <a:t>保证花卉的存活</a:t>
            </a:r>
            <a:r>
              <a:rPr lang="zh-CN" altLang="en-US" sz="1600" dirty="0" smtClean="0"/>
              <a:t>率，还</a:t>
            </a:r>
            <a:r>
              <a:rPr lang="zh-CN" altLang="en-US" sz="1600" dirty="0"/>
              <a:t>可</a:t>
            </a:r>
            <a:r>
              <a:rPr lang="zh-CN" altLang="en-US" sz="1600" dirty="0" smtClean="0"/>
              <a:t>以节约时间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9"/>
            <a:ext cx="5602288" cy="35779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/>
              <a:t>1.2</a:t>
            </a:r>
            <a:r>
              <a:rPr lang="zh-CN" altLang="en-US"/>
              <a:t>研究背景</a:t>
            </a:r>
          </a:p>
        </p:txBody>
      </p:sp>
      <p:sp>
        <p:nvSpPr>
          <p:cNvPr id="7" name="矩形 6"/>
          <p:cNvSpPr/>
          <p:nvPr/>
        </p:nvSpPr>
        <p:spPr>
          <a:xfrm>
            <a:off x="539552" y="627536"/>
            <a:ext cx="67687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主要功能：</a:t>
            </a:r>
            <a:endParaRPr lang="en-US" altLang="zh-CN" sz="1600" dirty="0" smtClean="0"/>
          </a:p>
          <a:p>
            <a:r>
              <a:rPr lang="en-US" altLang="zh-CN" sz="1600" dirty="0" smtClean="0"/>
              <a:t>       </a:t>
            </a:r>
            <a:r>
              <a:rPr lang="zh-CN" altLang="en-US" sz="1600" dirty="0" smtClean="0"/>
              <a:t>课题主要是基于物联网理论架构和无限传感技术中的蓝牙技术。在物联网的</a:t>
            </a:r>
            <a:r>
              <a:rPr lang="zh-CN" altLang="zh-CN" sz="1600" dirty="0" smtClean="0"/>
              <a:t>感知层，网络层和应用层</a:t>
            </a:r>
            <a:r>
              <a:rPr lang="zh-CN" altLang="en-US" sz="1600" dirty="0" smtClean="0"/>
              <a:t>之上，制作一个智能花盆</a:t>
            </a:r>
            <a:r>
              <a:rPr lang="en-US" altLang="zh-CN" sz="1600" dirty="0" err="1" smtClean="0"/>
              <a:t>Smapot</a:t>
            </a:r>
            <a:r>
              <a:rPr lang="zh-CN" altLang="en-US" sz="1600" dirty="0" smtClean="0"/>
              <a:t>和相应的配套</a:t>
            </a:r>
            <a:r>
              <a:rPr lang="en-US" altLang="zh-CN" sz="1600" dirty="0" smtClean="0"/>
              <a:t>APP----</a:t>
            </a:r>
            <a:r>
              <a:rPr lang="zh-CN" altLang="en-US" sz="1600" dirty="0" smtClean="0"/>
              <a:t>花语。主要实现以下功能：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）能够对土壤及环境温度，光照强度及土壤湿度进行实时监测</a:t>
            </a:r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）通过</a:t>
            </a:r>
            <a:r>
              <a:rPr lang="en-US" altLang="zh-CN" sz="1600" dirty="0" smtClean="0"/>
              <a:t>LCD</a:t>
            </a:r>
            <a:r>
              <a:rPr lang="zh-CN" altLang="en-US" sz="1600" dirty="0" smtClean="0"/>
              <a:t>液晶屏及指示灯对植物状态进行反映</a:t>
            </a:r>
          </a:p>
          <a:p>
            <a:r>
              <a:rPr lang="en-US" altLang="zh-CN" sz="1600" dirty="0" smtClean="0"/>
              <a:t>3</a:t>
            </a:r>
            <a:r>
              <a:rPr lang="zh-CN" altLang="en-US" sz="1600" dirty="0" smtClean="0"/>
              <a:t>）实现闭环的自动控制和手动控制的控制模式</a:t>
            </a:r>
          </a:p>
          <a:p>
            <a:r>
              <a:rPr lang="en-US" altLang="zh-CN" sz="1600" dirty="0" smtClean="0"/>
              <a:t>5</a:t>
            </a:r>
            <a:r>
              <a:rPr lang="zh-CN" altLang="en-US" sz="1600" dirty="0" smtClean="0"/>
              <a:t>）通过连入蓝牙，传递植物健康信息至移动设备</a:t>
            </a:r>
          </a:p>
          <a:p>
            <a:r>
              <a:rPr lang="en-US" altLang="zh-CN" sz="1600" dirty="0" smtClean="0"/>
              <a:t>6</a:t>
            </a:r>
            <a:r>
              <a:rPr lang="zh-CN" altLang="en-US" sz="1600" dirty="0" smtClean="0"/>
              <a:t>）通过连入蓝牙，从移动端应用远程控制浇水、补光、模式切换等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4"/>
          <p:cNvSpPr/>
          <p:nvPr/>
        </p:nvSpPr>
        <p:spPr>
          <a:xfrm flipV="1">
            <a:off x="3419476" y="789385"/>
            <a:ext cx="5545139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4" name="Rectangle 3"/>
          <p:cNvSpPr/>
          <p:nvPr/>
        </p:nvSpPr>
        <p:spPr>
          <a:xfrm>
            <a:off x="3281363" y="340201"/>
            <a:ext cx="5602288" cy="4241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algn="ctr">
              <a:lnSpc>
                <a:spcPct val="125000"/>
              </a:lnSpc>
              <a:buNone/>
              <a:defRPr/>
            </a:pPr>
            <a:r>
              <a:rPr lang="zh-CN" altLang="en-US" sz="20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144" y="1275607"/>
            <a:ext cx="5743715" cy="3007747"/>
            <a:chOff x="1460" y="2856"/>
            <a:chExt cx="10428" cy="5296"/>
          </a:xfrm>
        </p:grpSpPr>
        <p:grpSp>
          <p:nvGrpSpPr>
            <p:cNvPr id="3" name="组合 2"/>
            <p:cNvGrpSpPr/>
            <p:nvPr/>
          </p:nvGrpSpPr>
          <p:grpSpPr>
            <a:xfrm>
              <a:off x="6296" y="2856"/>
              <a:ext cx="5592" cy="5296"/>
              <a:chOff x="7258" y="1585"/>
              <a:chExt cx="5592" cy="5296"/>
            </a:xfrm>
          </p:grpSpPr>
          <p:sp>
            <p:nvSpPr>
              <p:cNvPr id="13313" name="矩形 5"/>
              <p:cNvSpPr/>
              <p:nvPr/>
            </p:nvSpPr>
            <p:spPr>
              <a:xfrm>
                <a:off x="8355" y="1585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研究背景</a:t>
                </a:r>
              </a:p>
            </p:txBody>
          </p:sp>
          <p:sp>
            <p:nvSpPr>
              <p:cNvPr id="13314" name="矩形 5"/>
              <p:cNvSpPr/>
              <p:nvPr/>
            </p:nvSpPr>
            <p:spPr>
              <a:xfrm>
                <a:off x="8405" y="3080"/>
                <a:ext cx="4445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原理介绍</a:t>
                </a:r>
                <a:r>
                  <a:rPr lang="zh-CN" altLang="en-US" sz="2000" b="1" i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原理介绍</a:t>
                </a:r>
              </a:p>
            </p:txBody>
          </p:sp>
          <p:sp>
            <p:nvSpPr>
              <p:cNvPr id="13315" name="矩形 5"/>
              <p:cNvSpPr/>
              <p:nvPr/>
            </p:nvSpPr>
            <p:spPr>
              <a:xfrm>
                <a:off x="8355" y="4575"/>
                <a:ext cx="3513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dirty="0" smtClean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创新特色</a:t>
                </a:r>
                <a:r>
                  <a:rPr lang="zh-CN" altLang="en-US" sz="20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特色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316" name="矩形 5"/>
              <p:cNvSpPr/>
              <p:nvPr/>
            </p:nvSpPr>
            <p:spPr>
              <a:xfrm>
                <a:off x="8405" y="6068"/>
                <a:ext cx="2582" cy="8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/>
                <a:r>
                  <a:rPr lang="zh-CN" altLang="en-US" sz="2400" b="1" noProof="0" dirty="0" smtClean="0">
                    <a:ln>
                      <a:noFill/>
                    </a:ln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微软雅黑" panose="020B0503020204020204" pitchFamily="34" charset="-122"/>
                  </a:rPr>
                  <a:t>应用前景</a:t>
                </a:r>
                <a:endParaRPr lang="zh-CN" altLang="en-US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0247" name="组合 4"/>
              <p:cNvGrpSpPr/>
              <p:nvPr/>
            </p:nvGrpSpPr>
            <p:grpSpPr bwMode="auto">
              <a:xfrm>
                <a:off x="7258" y="1594"/>
                <a:ext cx="1097" cy="705"/>
                <a:chOff x="4640160" y="798591"/>
                <a:chExt cx="696541" cy="447429"/>
              </a:xfrm>
              <a:solidFill>
                <a:srgbClr val="1B79BC"/>
              </a:solidFill>
            </p:grpSpPr>
            <p:sp>
              <p:nvSpPr>
                <p:cNvPr id="4" name="五边形 3"/>
                <p:cNvSpPr/>
                <p:nvPr/>
              </p:nvSpPr>
              <p:spPr>
                <a:xfrm>
                  <a:off x="4640160" y="798591"/>
                  <a:ext cx="696541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3" name="矩形 5"/>
                <p:cNvSpPr>
                  <a:spLocks noChangeArrowheads="1"/>
                </p:cNvSpPr>
                <p:nvPr/>
              </p:nvSpPr>
              <p:spPr bwMode="auto">
                <a:xfrm>
                  <a:off x="4640160" y="798591"/>
                  <a:ext cx="578768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01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8" name="组合 5"/>
              <p:cNvGrpSpPr/>
              <p:nvPr/>
            </p:nvGrpSpPr>
            <p:grpSpPr bwMode="auto">
              <a:xfrm>
                <a:off x="7258" y="3076"/>
                <a:ext cx="1097" cy="705"/>
                <a:chOff x="4640159" y="1778530"/>
                <a:chExt cx="696543" cy="447429"/>
              </a:xfrm>
              <a:solidFill>
                <a:srgbClr val="1B79BC"/>
              </a:solidFill>
            </p:grpSpPr>
            <p:sp>
              <p:nvSpPr>
                <p:cNvPr id="50" name="五边形 49"/>
                <p:cNvSpPr/>
                <p:nvPr/>
              </p:nvSpPr>
              <p:spPr>
                <a:xfrm>
                  <a:off x="4640159" y="1778530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4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1778530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02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49" name="组合 6"/>
              <p:cNvGrpSpPr/>
              <p:nvPr/>
            </p:nvGrpSpPr>
            <p:grpSpPr bwMode="auto">
              <a:xfrm>
                <a:off x="7258" y="4555"/>
                <a:ext cx="1097" cy="705"/>
                <a:chOff x="4640159" y="2787605"/>
                <a:chExt cx="696543" cy="447429"/>
              </a:xfrm>
              <a:solidFill>
                <a:srgbClr val="1B79BC"/>
              </a:solidFill>
            </p:grpSpPr>
            <p:sp>
              <p:nvSpPr>
                <p:cNvPr id="51" name="五边形 50"/>
                <p:cNvSpPr/>
                <p:nvPr/>
              </p:nvSpPr>
              <p:spPr>
                <a:xfrm>
                  <a:off x="4640159" y="2787605"/>
                  <a:ext cx="696543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6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2787605"/>
                  <a:ext cx="578770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03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250" name="组合 7"/>
              <p:cNvGrpSpPr/>
              <p:nvPr/>
            </p:nvGrpSpPr>
            <p:grpSpPr bwMode="auto">
              <a:xfrm>
                <a:off x="7258" y="6037"/>
                <a:ext cx="1097" cy="705"/>
                <a:chOff x="4640159" y="3617758"/>
                <a:chExt cx="696542" cy="447429"/>
              </a:xfrm>
              <a:solidFill>
                <a:srgbClr val="1B79BC"/>
              </a:solidFill>
            </p:grpSpPr>
            <p:sp>
              <p:nvSpPr>
                <p:cNvPr id="5" name="五边形 4"/>
                <p:cNvSpPr/>
                <p:nvPr/>
              </p:nvSpPr>
              <p:spPr>
                <a:xfrm>
                  <a:off x="4640159" y="3617758"/>
                  <a:ext cx="696542" cy="400110"/>
                </a:xfrm>
                <a:prstGeom prst="homePlate">
                  <a:avLst/>
                </a:prstGeom>
                <a:grpFill/>
                <a:ln w="28575" cap="flat" cmpd="sng" algn="ctr">
                  <a:solidFill>
                    <a:srgbClr val="FEFEFE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81818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57" name="矩形 5"/>
                <p:cNvSpPr>
                  <a:spLocks noChangeArrowheads="1"/>
                </p:cNvSpPr>
                <p:nvPr/>
              </p:nvSpPr>
              <p:spPr bwMode="auto">
                <a:xfrm>
                  <a:off x="4640159" y="3617758"/>
                  <a:ext cx="578769" cy="447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18288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2860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27432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200400" indent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000" b="1" i="1" strike="noStrike" kern="0" noProof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04</a:t>
                  </a:r>
                  <a:endParaRPr lang="zh-CN" altLang="en-US" sz="2000" b="1" i="1" strike="noStrike" kern="0" noProof="1" smtClean="0">
                    <a:solidFill>
                      <a:schemeClr val="bg1"/>
                    </a:solidFill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317" name="组合 2"/>
            <p:cNvGrpSpPr/>
            <p:nvPr/>
          </p:nvGrpSpPr>
          <p:grpSpPr>
            <a:xfrm>
              <a:off x="1460" y="3522"/>
              <a:ext cx="3483" cy="3485"/>
              <a:chOff x="1275610" y="1204735"/>
              <a:chExt cx="2210823" cy="2212241"/>
            </a:xfrm>
          </p:grpSpPr>
          <p:grpSp>
            <p:nvGrpSpPr>
              <p:cNvPr id="13318" name="组合 1"/>
              <p:cNvGrpSpPr/>
              <p:nvPr/>
            </p:nvGrpSpPr>
            <p:grpSpPr>
              <a:xfrm>
                <a:off x="1275610" y="1204735"/>
                <a:ext cx="2210823" cy="2212241"/>
                <a:chOff x="592719" y="1671011"/>
                <a:chExt cx="1916049" cy="1917278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592719" y="1671011"/>
                  <a:ext cx="1916049" cy="1917278"/>
                </a:xfrm>
                <a:prstGeom prst="ellipse">
                  <a:avLst/>
                </a:prstGeom>
                <a:solidFill>
                  <a:srgbClr val="1B79BC"/>
                </a:solidFill>
                <a:ln w="5715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 bwMode="auto">
                <a:xfrm>
                  <a:off x="750900" y="1829179"/>
                  <a:ext cx="1599687" cy="1600941"/>
                </a:xfrm>
                <a:prstGeom prst="ellipse">
                  <a:avLst/>
                </a:prstGeom>
                <a:solidFill>
                  <a:schemeClr val="bg1"/>
                </a:solidFill>
                <a:ln w="34925" cap="flat" cmpd="sng" algn="ctr">
                  <a:solidFill>
                    <a:srgbClr val="1B79BC"/>
                  </a:solidFill>
                  <a:prstDash val="solid"/>
                  <a:miter lim="800000"/>
                </a:ln>
                <a:effectLst>
                  <a:outerShdw blurRad="482600" dist="2794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9144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 b="1" strike="noStrike" kern="0" noProof="1">
                    <a:solidFill>
                      <a:srgbClr val="1B79BC"/>
                    </a:solidFill>
                    <a:latin typeface="Calibri" panose="020F0502020204030204"/>
                    <a:ea typeface="方正兰亭特黑简体" pitchFamily="2" charset="-122"/>
                  </a:endParaRPr>
                </a:p>
              </p:txBody>
            </p:sp>
          </p:grpSp>
          <p:sp>
            <p:nvSpPr>
              <p:cNvPr id="13321" name="TextBox 4"/>
              <p:cNvSpPr/>
              <p:nvPr/>
            </p:nvSpPr>
            <p:spPr>
              <a:xfrm>
                <a:off x="1614657" y="1771773"/>
                <a:ext cx="1435740" cy="7224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zh-CN" altLang="en-US" sz="3600" b="1" i="1" dirty="0">
                    <a:solidFill>
                      <a:srgbClr val="1B79B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目 录</a:t>
                </a:r>
              </a:p>
            </p:txBody>
          </p:sp>
          <p:sp>
            <p:nvSpPr>
              <p:cNvPr id="13322" name="TextBox 4"/>
              <p:cNvSpPr/>
              <p:nvPr/>
            </p:nvSpPr>
            <p:spPr>
              <a:xfrm>
                <a:off x="1384628" y="2366609"/>
                <a:ext cx="1895724" cy="447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>
                  <a:buFont typeface="Arial" panose="020B0604020202020204" pitchFamily="34" charset="0"/>
                  <a:buNone/>
                </a:pPr>
                <a:r>
                  <a:rPr lang="en-US" altLang="zh-CN" sz="2000" b="1" i="1" dirty="0">
                    <a:solidFill>
                      <a:srgbClr val="1B79BC"/>
                    </a:solidFill>
                    <a:latin typeface="DeVinne Txt BT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CONTENTS</a:t>
                </a:r>
                <a:endParaRPr lang="zh-CN" altLang="en-US" sz="2000" b="1" i="1" dirty="0">
                  <a:solidFill>
                    <a:srgbClr val="1B79BC"/>
                  </a:solidFill>
                  <a:latin typeface="DeVinne Txt BT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8"/>
            <a:ext cx="5602288" cy="66556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  <a:p>
            <a:pPr marL="0" marR="0" indent="0" algn="ctr">
              <a:lnSpc>
                <a:spcPct val="125000"/>
              </a:lnSpc>
              <a:spcBef>
                <a:spcPct val="0"/>
              </a:spcBef>
              <a:buClrTx/>
              <a:buSzTx/>
              <a:buNone/>
              <a:tabLst>
                <a:tab pos="1341438" algn="l"/>
              </a:tabLst>
              <a:defRPr/>
            </a:pPr>
            <a:endParaRPr lang="en-US" altLang="zh-CN" sz="1600" b="1" dirty="0" smtClean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2.1.1</a:t>
            </a:r>
            <a:r>
              <a:rPr lang="zh-CN" altLang="en-US" dirty="0" smtClean="0">
                <a:sym typeface="+mn-ea"/>
              </a:rPr>
              <a:t>电路图</a:t>
            </a:r>
            <a:endParaRPr lang="zh-CN" altLang="en-US" dirty="0">
              <a:sym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55526"/>
            <a:ext cx="8208912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8"/>
            <a:ext cx="5602288" cy="66556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  <a:p>
            <a:pPr marL="0" marR="0" indent="0" algn="ctr">
              <a:lnSpc>
                <a:spcPct val="125000"/>
              </a:lnSpc>
              <a:spcBef>
                <a:spcPct val="0"/>
              </a:spcBef>
              <a:buClrTx/>
              <a:buSzTx/>
              <a:buNone/>
              <a:tabLst>
                <a:tab pos="1341438" algn="l"/>
              </a:tabLst>
              <a:defRPr/>
            </a:pPr>
            <a:endParaRPr lang="en-US" altLang="zh-CN" sz="1600" b="1" dirty="0" smtClean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2.1.2</a:t>
            </a:r>
            <a:r>
              <a:rPr lang="zh-CN" altLang="en-US" dirty="0" smtClean="0">
                <a:sym typeface="+mn-ea"/>
              </a:rPr>
              <a:t>实物图</a:t>
            </a:r>
            <a:endParaRPr lang="zh-CN" altLang="en-US" dirty="0">
              <a:sym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915566"/>
            <a:ext cx="4176463" cy="391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6" y="843559"/>
            <a:ext cx="4370173" cy="398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8"/>
            <a:ext cx="5602288" cy="66556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第三届吉林省大学生环境创新科技竞赛</a:t>
            </a:r>
          </a:p>
          <a:p>
            <a:pPr marL="0" marR="0" indent="0" algn="ctr">
              <a:lnSpc>
                <a:spcPct val="125000"/>
              </a:lnSpc>
              <a:spcBef>
                <a:spcPct val="0"/>
              </a:spcBef>
              <a:buClrTx/>
              <a:buSzTx/>
              <a:buNone/>
              <a:tabLst>
                <a:tab pos="1341438" algn="l"/>
              </a:tabLst>
              <a:defRPr/>
            </a:pPr>
            <a:endParaRPr lang="en-US" altLang="zh-CN" sz="1600" b="1" dirty="0" smtClean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4" y="50009"/>
            <a:ext cx="209613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</a:t>
            </a:r>
            <a:r>
              <a:rPr lang="zh-CN" altLang="en-US" dirty="0" smtClean="0">
                <a:sym typeface="+mn-ea"/>
              </a:rPr>
              <a:t>硬件原理</a:t>
            </a:r>
            <a:endParaRPr lang="zh-CN" altLang="en-US" dirty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576" y="843557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rtl="0" eaLnBrk="1" hangingPunct="1"/>
            <a:r>
              <a:rPr lang="zh-CN" altLang="zh-CN" b="0" dirty="0" smtClean="0">
                <a:latin typeface="微软雅黑" pitchFamily="34" charset="-122"/>
                <a:cs typeface="Tahoma" pitchFamily="34" charset="0"/>
              </a:rPr>
              <a:t> </a:t>
            </a:r>
            <a:r>
              <a:rPr lang="en-US" altLang="zh-CN" b="0" dirty="0" err="1" smtClean="0">
                <a:latin typeface="微软雅黑" pitchFamily="34" charset="-122"/>
                <a:cs typeface="Tahoma" pitchFamily="34" charset="0"/>
              </a:rPr>
              <a:t>Smapot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主要有两种工作方式：自动模式、手动模式。通过</a:t>
            </a:r>
            <a:endParaRPr lang="zh-CN" altLang="en-US" sz="800" b="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rtl="0"/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      </a:t>
            </a:r>
            <a:r>
              <a:rPr lang="en-US" altLang="zh-CN" b="0" dirty="0" err="1" smtClean="0">
                <a:latin typeface="微软雅黑" pitchFamily="34" charset="-122"/>
                <a:cs typeface="Tahoma" pitchFamily="34" charset="0"/>
              </a:rPr>
              <a:t>Smapot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的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MCU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采用</a:t>
            </a:r>
            <a:r>
              <a:rPr lang="en-US" altLang="zh-CN" b="0" dirty="0" err="1" smtClean="0">
                <a:latin typeface="微软雅黑" pitchFamily="34" charset="-122"/>
                <a:cs typeface="Tahoma" pitchFamily="34" charset="0"/>
              </a:rPr>
              <a:t>Arduino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 Mega2560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，主控芯片为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ATmega2560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。拥有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54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路数字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IO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口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(16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路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PWM)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、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16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路模拟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IO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、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4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路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UART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，特别适合</a:t>
            </a:r>
            <a:r>
              <a:rPr lang="en-US" altLang="zh-CN" b="0" dirty="0" err="1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Smapot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 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这种需要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大量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IO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接口的设计。此外，</a:t>
            </a:r>
            <a:r>
              <a:rPr lang="en-US" altLang="zh-CN" b="0" dirty="0" smtClean="0">
                <a:latin typeface="微软雅黑" pitchFamily="34" charset="-122"/>
                <a:cs typeface="Tahoma" pitchFamily="34" charset="0"/>
              </a:rPr>
              <a:t>MCU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所提供的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16MHz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晶振、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8 KB SRAM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、</a:t>
            </a:r>
            <a:r>
              <a:rPr lang="en-US" altLang="zh-CN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4 KB EEPROM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，也能够满足</a:t>
            </a:r>
            <a:r>
              <a:rPr lang="en-US" altLang="zh-CN" b="0" dirty="0" err="1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Smapot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这种复杂系统的编程要求。</a:t>
            </a:r>
            <a:r>
              <a:rPr lang="en-US" altLang="zh-CN" b="0" dirty="0" err="1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Smapot</a:t>
            </a:r>
            <a:r>
              <a:rPr lang="zh-CN" altLang="en-US" b="0" dirty="0" smtClean="0">
                <a:solidFill>
                  <a:srgbClr val="333333"/>
                </a:solidFill>
                <a:latin typeface="Tahoma" pitchFamily="34" charset="0"/>
                <a:cs typeface="Arial" pitchFamily="34" charset="0"/>
              </a:rPr>
              <a:t>的外围电路主要</a:t>
            </a:r>
            <a:r>
              <a:rPr lang="zh-CN" altLang="en-US" b="0" dirty="0" smtClean="0">
                <a:latin typeface="微软雅黑" pitchFamily="34" charset="-122"/>
                <a:cs typeface="Tahoma" pitchFamily="34" charset="0"/>
              </a:rPr>
              <a:t>由感知模块，控制模块，显示模块，传输模块，电源模块五部分组成。</a:t>
            </a:r>
            <a:endParaRPr lang="en-US" altLang="zh-CN" b="0" dirty="0" smtClean="0">
              <a:latin typeface="微软雅黑" pitchFamily="34" charset="-122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545014" y="4354119"/>
            <a:ext cx="290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1" name="Line 4"/>
          <p:cNvSpPr/>
          <p:nvPr/>
        </p:nvSpPr>
        <p:spPr>
          <a:xfrm flipV="1">
            <a:off x="595316" y="465535"/>
            <a:ext cx="5545137" cy="0"/>
          </a:xfrm>
          <a:prstGeom prst="line">
            <a:avLst/>
          </a:prstGeom>
          <a:ln w="25400" cap="flat" cmpd="sng">
            <a:solidFill>
              <a:srgbClr val="9933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Rectangle 3"/>
          <p:cNvSpPr/>
          <p:nvPr/>
        </p:nvSpPr>
        <p:spPr>
          <a:xfrm>
            <a:off x="1475656" y="39448"/>
            <a:ext cx="5602288" cy="7319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25000"/>
              </a:lnSpc>
              <a:spcBef>
                <a:spcPct val="0"/>
              </a:spcBef>
              <a:buNone/>
              <a:tabLst>
                <a:tab pos="1341438" algn="l"/>
              </a:tabLst>
              <a:defRPr/>
            </a:pPr>
            <a:r>
              <a:rPr lang="zh-CN" altLang="en-US" sz="1600" b="1" dirty="0" smtClean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第三届吉林省大学生环境创新科技竞赛</a:t>
            </a:r>
          </a:p>
          <a:p>
            <a:pPr marL="0" marR="0" indent="0" algn="ctr">
              <a:lnSpc>
                <a:spcPct val="125000"/>
              </a:lnSpc>
              <a:spcBef>
                <a:spcPct val="0"/>
              </a:spcBef>
              <a:buClrTx/>
              <a:buSzTx/>
              <a:buNone/>
              <a:tabLst>
                <a:tab pos="1341438" algn="l"/>
              </a:tabLst>
              <a:defRPr/>
            </a:pPr>
            <a:endParaRPr lang="en-US" altLang="zh-CN" sz="1600" b="1" dirty="0" smtClean="0">
              <a:solidFill>
                <a:schemeClr val="accent3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803" y="50009"/>
            <a:ext cx="2305965" cy="461665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ym typeface="+mn-ea"/>
              </a:rPr>
              <a:t>2.2.1 </a:t>
            </a:r>
            <a:r>
              <a:rPr lang="zh-CN" altLang="en-US" dirty="0" smtClean="0">
                <a:sym typeface="+mn-ea"/>
              </a:rPr>
              <a:t>感知模块</a:t>
            </a:r>
            <a:endParaRPr lang="zh-CN" altLang="en-US" dirty="0">
              <a:sym typeface="+mn-ea"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534900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      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主要包含一个环境温湿度传感器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，一个土壤温湿度传感器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SHS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和一个光敏电阻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LDR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。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      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主要包括一个电阻式感湿元件和一个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NTC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测温元件， 并与一个高性能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8 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位单片机相连。湿度精度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±5%RH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、温度精度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±2℃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，湿度量程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20-90%RH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、温度量程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0~50℃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，长期稳定性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&lt;±1%RH/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年。尽管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在测量零度以下温度时稍显乏力，但基于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Smapot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作为室内盆栽花盆这一定位，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完全可以满足其需求。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的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DAT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口用于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MCU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与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之间的通讯和同步，采用单总线数据格式，一次通讯时间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4ms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左右。数据分小数部分和整数部分，当前小数部分用于以后扩展，现读出为零。一次完整的数据传输为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40bit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，高位先出。数据格式：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湿度整数数据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湿度小数数据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温度整数数据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温度小数数据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校验和。数据传送正确时，校验和数据等于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ahoma" pitchFamily="34" charset="0"/>
              </a:rPr>
              <a:t>“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湿度整数数据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湿度小数数据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温度整数数据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+8bit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温度小数数据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ahoma" pitchFamily="34" charset="0"/>
              </a:rPr>
              <a:t>”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所得结果的末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8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位。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在控制时，可以在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GND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引脚串接一个发光二极管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(LI2)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和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1KΩ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的限流电阻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(R10)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作为设备是否工作的信号指示灯，此外，需要将 还需要在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DAT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口接一个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5KΩ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上拉电阻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(RP)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，并将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DHT11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的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DAT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口接到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MCU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的数字口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(D19)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。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79512" y="2499742"/>
            <a:ext cx="5976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    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土壤湿度传感器模块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SHS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主要由插片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J1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、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LM393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比较器、电位器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R1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和指示灯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、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L2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组成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(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见右图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)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。插片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J1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由两部分组成，插在土壤中，在土壤较湿润时，插片中的固定探针间的电阻在几百欧，当土壤湿度少时，探针间电阻接近无穷大。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口用来采集电压压值，即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VCC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的值，随着土壤湿度的变化，探针键电阻的阻值发生变化，从而引起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电压的变化。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LM393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通过用电位器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R1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设置一个标准值做比较，当湿度大于标准值时（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值小），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LM393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在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OUT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端输出一个低电平，相反输出高电平。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L1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用于检测电路是否接通，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L2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在湿度小于标准值时（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值大）灭，湿度大于标准值时（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值小）亮。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 SHS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在控制时，我们只需将土壤湿度的大小采集上来即可，因此无须用到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OUT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口，直接将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OUT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口短接，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AC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口接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MCU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的模拟口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(A15) 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即可。</a:t>
            </a:r>
            <a:endParaRPr lang="zh-CN" altLang="en-US" sz="1200" b="0" dirty="0" smtClean="0">
              <a:latin typeface="微软雅黑" pitchFamily="34" charset="-122"/>
              <a:cs typeface="Tahoma" pitchFamily="34" charset="0"/>
            </a:endParaRPr>
          </a:p>
        </p:txBody>
      </p:sp>
      <p:pic>
        <p:nvPicPr>
          <p:cNvPr id="58" name="图片 5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2355726"/>
            <a:ext cx="299040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矩形 58"/>
          <p:cNvSpPr/>
          <p:nvPr/>
        </p:nvSpPr>
        <p:spPr>
          <a:xfrm>
            <a:off x="179512" y="4299945"/>
            <a:ext cx="5976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    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光敏电阻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LDR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是一种电阻值随照射光强度增加而下降的电阻，由于光敏电阻的阻值较大，直接接入电路后观察到的电压变化并不明显，所以需要给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LDR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加一个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1K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Ω的分压电阻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(RV)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，再根据串联分压的方法在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MCU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的模拟口上</a:t>
            </a:r>
            <a:r>
              <a:rPr lang="en-US" altLang="zh-CN" sz="1200" b="0" dirty="0" smtClean="0">
                <a:latin typeface="微软雅黑" pitchFamily="34" charset="-122"/>
                <a:cs typeface="Tahoma" pitchFamily="34" charset="0"/>
              </a:rPr>
              <a:t>(A0)</a:t>
            </a:r>
            <a:r>
              <a:rPr lang="zh-CN" altLang="zh-CN" sz="1200" b="0" dirty="0" smtClean="0">
                <a:latin typeface="微软雅黑" pitchFamily="34" charset="-122"/>
                <a:cs typeface="Tahoma" pitchFamily="34" charset="0"/>
              </a:rPr>
              <a:t>来读取光敏电阻上的电压。</a:t>
            </a:r>
            <a:endParaRPr lang="zh-CN" altLang="en-US" sz="1200" b="0" dirty="0" smtClean="0">
              <a:latin typeface="微软雅黑" pitchFamily="34" charset="-122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3655</Words>
  <Application>Microsoft Office PowerPoint</Application>
  <PresentationFormat>全屏显示(16:9)</PresentationFormat>
  <Paragraphs>176</Paragraphs>
  <Slides>24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转变观念、提升服务区域经济社会发展的能力</dc:title>
  <dc:creator>吕飞</dc:creator>
  <cp:lastModifiedBy>Wei</cp:lastModifiedBy>
  <cp:revision>783</cp:revision>
  <dcterms:created xsi:type="dcterms:W3CDTF">2011-05-17T05:11:00Z</dcterms:created>
  <dcterms:modified xsi:type="dcterms:W3CDTF">2017-07-19T14:32:26Z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